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29" r:id="rId2"/>
    <p:sldId id="474" r:id="rId3"/>
    <p:sldId id="467" r:id="rId4"/>
    <p:sldId id="475" r:id="rId5"/>
    <p:sldId id="471" r:id="rId6"/>
    <p:sldId id="466" r:id="rId7"/>
    <p:sldId id="468" r:id="rId8"/>
    <p:sldId id="469" r:id="rId9"/>
    <p:sldId id="397" r:id="rId10"/>
    <p:sldId id="462" r:id="rId11"/>
    <p:sldId id="473" r:id="rId12"/>
    <p:sldId id="463" r:id="rId13"/>
    <p:sldId id="464" r:id="rId14"/>
    <p:sldId id="460" r:id="rId15"/>
    <p:sldId id="451" r:id="rId16"/>
    <p:sldId id="3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57" autoAdjust="0"/>
  </p:normalViewPr>
  <p:slideViewPr>
    <p:cSldViewPr snapToGrid="0">
      <p:cViewPr varScale="1">
        <p:scale>
          <a:sx n="89" d="100"/>
          <a:sy n="89" d="100"/>
        </p:scale>
        <p:origin x="38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3AF2B9-71B4-4AF3-BCD6-6BAD1D15C32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280B45-AAD7-48F6-A151-15832B8116A4}">
      <dgm:prSet phldrT="[Текст]" custT="1"/>
      <dgm:spPr/>
      <dgm:t>
        <a:bodyPr/>
        <a:lstStyle/>
        <a:p>
          <a:r>
            <a:rPr lang="ru-RU" sz="2400" b="1" dirty="0"/>
            <a:t>Экзогенные факторы (начиная с 2010 г.)</a:t>
          </a:r>
        </a:p>
        <a:p>
          <a:endParaRPr lang="ru-RU" sz="2000" b="1" dirty="0"/>
        </a:p>
      </dgm:t>
    </dgm:pt>
    <dgm:pt modelId="{DAE6796C-7E01-4D0E-8043-4E62DD53B5BC}" type="parTrans" cxnId="{F09FBC0F-1014-4F70-9423-49C238784607}">
      <dgm:prSet/>
      <dgm:spPr/>
      <dgm:t>
        <a:bodyPr/>
        <a:lstStyle/>
        <a:p>
          <a:endParaRPr lang="ru-RU"/>
        </a:p>
      </dgm:t>
    </dgm:pt>
    <dgm:pt modelId="{1B54C2E2-433C-49F5-8C8E-38EC8CBC1D42}" type="sibTrans" cxnId="{F09FBC0F-1014-4F70-9423-49C238784607}">
      <dgm:prSet/>
      <dgm:spPr/>
      <dgm:t>
        <a:bodyPr/>
        <a:lstStyle/>
        <a:p>
          <a:endParaRPr lang="ru-RU"/>
        </a:p>
      </dgm:t>
    </dgm:pt>
    <dgm:pt modelId="{964007BE-2878-4B3B-AC40-432F0AE76AC9}">
      <dgm:prSet phldrT="[Текст]" custT="1"/>
      <dgm:spPr/>
      <dgm:t>
        <a:bodyPr/>
        <a:lstStyle/>
        <a:p>
          <a:endParaRPr lang="ru-RU" sz="2800" b="1" dirty="0"/>
        </a:p>
        <a:p>
          <a:r>
            <a:rPr lang="ru-RU" sz="2400" b="1" dirty="0"/>
            <a:t>Институциональные условия последних лет</a:t>
          </a:r>
        </a:p>
        <a:p>
          <a:endParaRPr lang="ru-RU" sz="2000" b="1" dirty="0"/>
        </a:p>
      </dgm:t>
    </dgm:pt>
    <dgm:pt modelId="{F70A8FBB-1FBC-41BD-BFC3-490F7489EC54}" type="parTrans" cxnId="{C5981828-B78D-4FB4-9AE5-107FF8688F27}">
      <dgm:prSet/>
      <dgm:spPr/>
      <dgm:t>
        <a:bodyPr/>
        <a:lstStyle/>
        <a:p>
          <a:endParaRPr lang="ru-RU"/>
        </a:p>
      </dgm:t>
    </dgm:pt>
    <dgm:pt modelId="{913B6E3B-9ED5-4132-BEFA-059C129B7D08}" type="sibTrans" cxnId="{C5981828-B78D-4FB4-9AE5-107FF8688F27}">
      <dgm:prSet/>
      <dgm:spPr/>
      <dgm:t>
        <a:bodyPr/>
        <a:lstStyle/>
        <a:p>
          <a:endParaRPr lang="ru-RU"/>
        </a:p>
      </dgm:t>
    </dgm:pt>
    <dgm:pt modelId="{83A0AFF1-0019-4480-AB4E-7372EC3A8652}">
      <dgm:prSet custT="1"/>
      <dgm:spPr/>
      <dgm:t>
        <a:bodyPr/>
        <a:lstStyle/>
        <a:p>
          <a:r>
            <a:rPr lang="ru-RU" sz="2400" b="1" dirty="0"/>
            <a:t>Институциональные «ловушки» (1990-2000-е)</a:t>
          </a:r>
        </a:p>
        <a:p>
          <a:endParaRPr lang="ru-RU" sz="2200" b="1" dirty="0"/>
        </a:p>
      </dgm:t>
    </dgm:pt>
    <dgm:pt modelId="{7704A30C-A6BA-4AE9-809C-52FACE3A555B}" type="parTrans" cxnId="{082DC75B-0210-4DE7-919C-797B0F8E9FE3}">
      <dgm:prSet/>
      <dgm:spPr/>
      <dgm:t>
        <a:bodyPr/>
        <a:lstStyle/>
        <a:p>
          <a:endParaRPr lang="ru-RU"/>
        </a:p>
      </dgm:t>
    </dgm:pt>
    <dgm:pt modelId="{51C88A33-6745-4994-96F9-310C7043ED3D}" type="sibTrans" cxnId="{082DC75B-0210-4DE7-919C-797B0F8E9FE3}">
      <dgm:prSet/>
      <dgm:spPr/>
      <dgm:t>
        <a:bodyPr/>
        <a:lstStyle/>
        <a:p>
          <a:endParaRPr lang="ru-RU"/>
        </a:p>
      </dgm:t>
    </dgm:pt>
    <dgm:pt modelId="{15DA52D5-0164-43C3-86A2-FD82D05B3A50}">
      <dgm:prSet phldrT="[Текст]"/>
      <dgm:spPr/>
      <dgm:t>
        <a:bodyPr/>
        <a:lstStyle/>
        <a:p>
          <a:r>
            <a:rPr lang="ru-RU" b="1" dirty="0"/>
            <a:t>Технологические вызовы</a:t>
          </a:r>
        </a:p>
        <a:p>
          <a:endParaRPr lang="ru-RU" b="1" dirty="0"/>
        </a:p>
      </dgm:t>
    </dgm:pt>
    <dgm:pt modelId="{9BC6C01B-0E10-4041-B832-15E255F9E925}" type="parTrans" cxnId="{2CE8B3B6-8737-4BED-859D-38B6892E3FDA}">
      <dgm:prSet/>
      <dgm:spPr/>
      <dgm:t>
        <a:bodyPr/>
        <a:lstStyle/>
        <a:p>
          <a:endParaRPr lang="ru-RU"/>
        </a:p>
      </dgm:t>
    </dgm:pt>
    <dgm:pt modelId="{EE23E33F-F08C-451A-B6AA-FBD5D6875286}" type="sibTrans" cxnId="{2CE8B3B6-8737-4BED-859D-38B6892E3FDA}">
      <dgm:prSet/>
      <dgm:spPr/>
      <dgm:t>
        <a:bodyPr/>
        <a:lstStyle/>
        <a:p>
          <a:endParaRPr lang="ru-RU"/>
        </a:p>
      </dgm:t>
    </dgm:pt>
    <dgm:pt modelId="{4480EAEC-7DB7-4F95-A60C-A07CF83722A0}">
      <dgm:prSet/>
      <dgm:spPr/>
      <dgm:t>
        <a:bodyPr/>
        <a:lstStyle/>
        <a:p>
          <a:r>
            <a:rPr lang="ru-RU" b="1" dirty="0"/>
            <a:t>РОЛЬ ЧЕЛОВЕЧЕСКОГО ФАКТОРА</a:t>
          </a:r>
        </a:p>
      </dgm:t>
    </dgm:pt>
    <dgm:pt modelId="{290A569A-67F1-49AB-B866-47DB61C71091}" type="parTrans" cxnId="{2AC398D9-59CA-4908-8788-CD133A84C8A4}">
      <dgm:prSet/>
      <dgm:spPr/>
      <dgm:t>
        <a:bodyPr/>
        <a:lstStyle/>
        <a:p>
          <a:endParaRPr lang="ru-RU"/>
        </a:p>
      </dgm:t>
    </dgm:pt>
    <dgm:pt modelId="{33797ADE-E6EB-43A5-97B0-4B3248B949A1}" type="sibTrans" cxnId="{2AC398D9-59CA-4908-8788-CD133A84C8A4}">
      <dgm:prSet/>
      <dgm:spPr/>
      <dgm:t>
        <a:bodyPr/>
        <a:lstStyle/>
        <a:p>
          <a:endParaRPr lang="ru-RU"/>
        </a:p>
      </dgm:t>
    </dgm:pt>
    <dgm:pt modelId="{04B9DC92-CEE0-4456-AA0A-078CB479FFBC}">
      <dgm:prSet/>
      <dgm:spPr/>
      <dgm:t>
        <a:bodyPr/>
        <a:lstStyle/>
        <a:p>
          <a:endParaRPr lang="ru-RU"/>
        </a:p>
      </dgm:t>
    </dgm:pt>
    <dgm:pt modelId="{FC1936A4-C3A9-4C5A-9FCD-9092A1396E1D}" type="parTrans" cxnId="{9E6C9049-51EB-4030-ADB4-2F9C71EE6B97}">
      <dgm:prSet/>
      <dgm:spPr/>
      <dgm:t>
        <a:bodyPr/>
        <a:lstStyle/>
        <a:p>
          <a:endParaRPr lang="ru-RU"/>
        </a:p>
      </dgm:t>
    </dgm:pt>
    <dgm:pt modelId="{11E6D602-6718-4DE9-AE61-14862AB17C16}" type="sibTrans" cxnId="{9E6C9049-51EB-4030-ADB4-2F9C71EE6B97}">
      <dgm:prSet/>
      <dgm:spPr/>
      <dgm:t>
        <a:bodyPr/>
        <a:lstStyle/>
        <a:p>
          <a:endParaRPr lang="ru-RU"/>
        </a:p>
      </dgm:t>
    </dgm:pt>
    <dgm:pt modelId="{4BD4F8F9-477D-4B04-A6F7-464F89517484}" type="pres">
      <dgm:prSet presAssocID="{553AF2B9-71B4-4AF3-BCD6-6BAD1D15C328}" presName="outerComposite" presStyleCnt="0">
        <dgm:presLayoutVars>
          <dgm:chMax val="5"/>
          <dgm:dir/>
          <dgm:resizeHandles val="exact"/>
        </dgm:presLayoutVars>
      </dgm:prSet>
      <dgm:spPr/>
    </dgm:pt>
    <dgm:pt modelId="{6CD40AA7-24B8-415A-AF0C-C3FDEA1F0CD7}" type="pres">
      <dgm:prSet presAssocID="{553AF2B9-71B4-4AF3-BCD6-6BAD1D15C328}" presName="dummyMaxCanvas" presStyleCnt="0">
        <dgm:presLayoutVars/>
      </dgm:prSet>
      <dgm:spPr/>
    </dgm:pt>
    <dgm:pt modelId="{BBAA1B84-7A65-4504-BDC5-D2FF6973261E}" type="pres">
      <dgm:prSet presAssocID="{553AF2B9-71B4-4AF3-BCD6-6BAD1D15C328}" presName="FiveNodes_1" presStyleLbl="node1" presStyleIdx="0" presStyleCnt="5">
        <dgm:presLayoutVars>
          <dgm:bulletEnabled val="1"/>
        </dgm:presLayoutVars>
      </dgm:prSet>
      <dgm:spPr/>
    </dgm:pt>
    <dgm:pt modelId="{C6045B05-5DA5-4C4F-AA93-742ECFE9B40D}" type="pres">
      <dgm:prSet presAssocID="{553AF2B9-71B4-4AF3-BCD6-6BAD1D15C328}" presName="FiveNodes_2" presStyleLbl="node1" presStyleIdx="1" presStyleCnt="5">
        <dgm:presLayoutVars>
          <dgm:bulletEnabled val="1"/>
        </dgm:presLayoutVars>
      </dgm:prSet>
      <dgm:spPr/>
    </dgm:pt>
    <dgm:pt modelId="{43F81EF1-372B-4AF5-A0BE-D824C0475DEA}" type="pres">
      <dgm:prSet presAssocID="{553AF2B9-71B4-4AF3-BCD6-6BAD1D15C328}" presName="FiveNodes_3" presStyleLbl="node1" presStyleIdx="2" presStyleCnt="5" custLinFactNeighborX="627" custLinFactNeighborY="-2304">
        <dgm:presLayoutVars>
          <dgm:bulletEnabled val="1"/>
        </dgm:presLayoutVars>
      </dgm:prSet>
      <dgm:spPr/>
    </dgm:pt>
    <dgm:pt modelId="{661CF1CA-062E-422B-8C05-E1D3E78D07EB}" type="pres">
      <dgm:prSet presAssocID="{553AF2B9-71B4-4AF3-BCD6-6BAD1D15C328}" presName="FiveNodes_4" presStyleLbl="node1" presStyleIdx="3" presStyleCnt="5">
        <dgm:presLayoutVars>
          <dgm:bulletEnabled val="1"/>
        </dgm:presLayoutVars>
      </dgm:prSet>
      <dgm:spPr/>
    </dgm:pt>
    <dgm:pt modelId="{8EFEF0BD-48E6-4DCE-B30F-0D0F561441CD}" type="pres">
      <dgm:prSet presAssocID="{553AF2B9-71B4-4AF3-BCD6-6BAD1D15C328}" presName="FiveNodes_5" presStyleLbl="node1" presStyleIdx="4" presStyleCnt="5">
        <dgm:presLayoutVars>
          <dgm:bulletEnabled val="1"/>
        </dgm:presLayoutVars>
      </dgm:prSet>
      <dgm:spPr/>
    </dgm:pt>
    <dgm:pt modelId="{6896B798-EC81-41C6-815C-C009A7E4FF15}" type="pres">
      <dgm:prSet presAssocID="{553AF2B9-71B4-4AF3-BCD6-6BAD1D15C328}" presName="FiveConn_1-2" presStyleLbl="fgAccFollowNode1" presStyleIdx="0" presStyleCnt="4">
        <dgm:presLayoutVars>
          <dgm:bulletEnabled val="1"/>
        </dgm:presLayoutVars>
      </dgm:prSet>
      <dgm:spPr/>
    </dgm:pt>
    <dgm:pt modelId="{05E1CCED-90A0-4F6B-8BDD-2F7D74A4E3E6}" type="pres">
      <dgm:prSet presAssocID="{553AF2B9-71B4-4AF3-BCD6-6BAD1D15C328}" presName="FiveConn_2-3" presStyleLbl="fgAccFollowNode1" presStyleIdx="1" presStyleCnt="4">
        <dgm:presLayoutVars>
          <dgm:bulletEnabled val="1"/>
        </dgm:presLayoutVars>
      </dgm:prSet>
      <dgm:spPr/>
    </dgm:pt>
    <dgm:pt modelId="{87CE4990-2E27-4ACF-9D21-A5339FE55CDB}" type="pres">
      <dgm:prSet presAssocID="{553AF2B9-71B4-4AF3-BCD6-6BAD1D15C328}" presName="FiveConn_3-4" presStyleLbl="fgAccFollowNode1" presStyleIdx="2" presStyleCnt="4">
        <dgm:presLayoutVars>
          <dgm:bulletEnabled val="1"/>
        </dgm:presLayoutVars>
      </dgm:prSet>
      <dgm:spPr/>
    </dgm:pt>
    <dgm:pt modelId="{1EC88AA7-3EA4-4B5F-B930-0BE76220C4C4}" type="pres">
      <dgm:prSet presAssocID="{553AF2B9-71B4-4AF3-BCD6-6BAD1D15C328}" presName="FiveConn_4-5" presStyleLbl="fgAccFollowNode1" presStyleIdx="3" presStyleCnt="4">
        <dgm:presLayoutVars>
          <dgm:bulletEnabled val="1"/>
        </dgm:presLayoutVars>
      </dgm:prSet>
      <dgm:spPr/>
    </dgm:pt>
    <dgm:pt modelId="{C94AA03B-563D-4143-B417-332A456C4EB5}" type="pres">
      <dgm:prSet presAssocID="{553AF2B9-71B4-4AF3-BCD6-6BAD1D15C328}" presName="FiveNodes_1_text" presStyleLbl="node1" presStyleIdx="4" presStyleCnt="5">
        <dgm:presLayoutVars>
          <dgm:bulletEnabled val="1"/>
        </dgm:presLayoutVars>
      </dgm:prSet>
      <dgm:spPr/>
    </dgm:pt>
    <dgm:pt modelId="{1BD8C8FD-2DEB-492A-BC75-39A1BF5C1EC5}" type="pres">
      <dgm:prSet presAssocID="{553AF2B9-71B4-4AF3-BCD6-6BAD1D15C328}" presName="FiveNodes_2_text" presStyleLbl="node1" presStyleIdx="4" presStyleCnt="5">
        <dgm:presLayoutVars>
          <dgm:bulletEnabled val="1"/>
        </dgm:presLayoutVars>
      </dgm:prSet>
      <dgm:spPr/>
    </dgm:pt>
    <dgm:pt modelId="{33EA0B79-4111-4B2A-9E05-68EF9C736446}" type="pres">
      <dgm:prSet presAssocID="{553AF2B9-71B4-4AF3-BCD6-6BAD1D15C328}" presName="FiveNodes_3_text" presStyleLbl="node1" presStyleIdx="4" presStyleCnt="5">
        <dgm:presLayoutVars>
          <dgm:bulletEnabled val="1"/>
        </dgm:presLayoutVars>
      </dgm:prSet>
      <dgm:spPr/>
    </dgm:pt>
    <dgm:pt modelId="{640727E5-D8E4-4DF7-B0E3-98B6ED81171B}" type="pres">
      <dgm:prSet presAssocID="{553AF2B9-71B4-4AF3-BCD6-6BAD1D15C328}" presName="FiveNodes_4_text" presStyleLbl="node1" presStyleIdx="4" presStyleCnt="5">
        <dgm:presLayoutVars>
          <dgm:bulletEnabled val="1"/>
        </dgm:presLayoutVars>
      </dgm:prSet>
      <dgm:spPr/>
    </dgm:pt>
    <dgm:pt modelId="{65B5F80D-6AD7-4D53-B1EB-1C64039FCA2F}" type="pres">
      <dgm:prSet presAssocID="{553AF2B9-71B4-4AF3-BCD6-6BAD1D15C32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09FBC0F-1014-4F70-9423-49C238784607}" srcId="{553AF2B9-71B4-4AF3-BCD6-6BAD1D15C328}" destId="{37280B45-AAD7-48F6-A151-15832B8116A4}" srcOrd="1" destOrd="0" parTransId="{DAE6796C-7E01-4D0E-8043-4E62DD53B5BC}" sibTransId="{1B54C2E2-433C-49F5-8C8E-38EC8CBC1D42}"/>
    <dgm:cxn modelId="{C4C57311-B8E0-451F-9BFA-E96CCD70F41E}" type="presOf" srcId="{553AF2B9-71B4-4AF3-BCD6-6BAD1D15C328}" destId="{4BD4F8F9-477D-4B04-A6F7-464F89517484}" srcOrd="0" destOrd="0" presId="urn:microsoft.com/office/officeart/2005/8/layout/vProcess5"/>
    <dgm:cxn modelId="{C5981828-B78D-4FB4-9AE5-107FF8688F27}" srcId="{553AF2B9-71B4-4AF3-BCD6-6BAD1D15C328}" destId="{964007BE-2878-4B3B-AC40-432F0AE76AC9}" srcOrd="2" destOrd="0" parTransId="{F70A8FBB-1FBC-41BD-BFC3-490F7489EC54}" sibTransId="{913B6E3B-9ED5-4132-BEFA-059C129B7D08}"/>
    <dgm:cxn modelId="{082DC75B-0210-4DE7-919C-797B0F8E9FE3}" srcId="{553AF2B9-71B4-4AF3-BCD6-6BAD1D15C328}" destId="{83A0AFF1-0019-4480-AB4E-7372EC3A8652}" srcOrd="0" destOrd="0" parTransId="{7704A30C-A6BA-4AE9-809C-52FACE3A555B}" sibTransId="{51C88A33-6745-4994-96F9-310C7043ED3D}"/>
    <dgm:cxn modelId="{E841DB41-00B4-4500-8BBB-3AC391582B7A}" type="presOf" srcId="{83A0AFF1-0019-4480-AB4E-7372EC3A8652}" destId="{C94AA03B-563D-4143-B417-332A456C4EB5}" srcOrd="1" destOrd="0" presId="urn:microsoft.com/office/officeart/2005/8/layout/vProcess5"/>
    <dgm:cxn modelId="{D2D93C63-59A8-45C2-B808-10FB00C0AEE4}" type="presOf" srcId="{37280B45-AAD7-48F6-A151-15832B8116A4}" destId="{C6045B05-5DA5-4C4F-AA93-742ECFE9B40D}" srcOrd="0" destOrd="0" presId="urn:microsoft.com/office/officeart/2005/8/layout/vProcess5"/>
    <dgm:cxn modelId="{261F4F66-9910-4FC2-8593-A4688482D90F}" type="presOf" srcId="{37280B45-AAD7-48F6-A151-15832B8116A4}" destId="{1BD8C8FD-2DEB-492A-BC75-39A1BF5C1EC5}" srcOrd="1" destOrd="0" presId="urn:microsoft.com/office/officeart/2005/8/layout/vProcess5"/>
    <dgm:cxn modelId="{9E6C9049-51EB-4030-ADB4-2F9C71EE6B97}" srcId="{553AF2B9-71B4-4AF3-BCD6-6BAD1D15C328}" destId="{04B9DC92-CEE0-4456-AA0A-078CB479FFBC}" srcOrd="5" destOrd="0" parTransId="{FC1936A4-C3A9-4C5A-9FCD-9092A1396E1D}" sibTransId="{11E6D602-6718-4DE9-AE61-14862AB17C16}"/>
    <dgm:cxn modelId="{88B2024A-FE7A-4693-A31A-49765E31CD37}" type="presOf" srcId="{964007BE-2878-4B3B-AC40-432F0AE76AC9}" destId="{33EA0B79-4111-4B2A-9E05-68EF9C736446}" srcOrd="1" destOrd="0" presId="urn:microsoft.com/office/officeart/2005/8/layout/vProcess5"/>
    <dgm:cxn modelId="{87556A5A-C142-4505-8D39-7DE623F48F36}" type="presOf" srcId="{1B54C2E2-433C-49F5-8C8E-38EC8CBC1D42}" destId="{05E1CCED-90A0-4F6B-8BDD-2F7D74A4E3E6}" srcOrd="0" destOrd="0" presId="urn:microsoft.com/office/officeart/2005/8/layout/vProcess5"/>
    <dgm:cxn modelId="{851CAD8B-5CD0-4782-8606-149BD3B26D16}" type="presOf" srcId="{15DA52D5-0164-43C3-86A2-FD82D05B3A50}" destId="{661CF1CA-062E-422B-8C05-E1D3E78D07EB}" srcOrd="0" destOrd="0" presId="urn:microsoft.com/office/officeart/2005/8/layout/vProcess5"/>
    <dgm:cxn modelId="{2D937E93-17AF-4C06-A6F4-6ADCB6E3B26B}" type="presOf" srcId="{964007BE-2878-4B3B-AC40-432F0AE76AC9}" destId="{43F81EF1-372B-4AF5-A0BE-D824C0475DEA}" srcOrd="0" destOrd="0" presId="urn:microsoft.com/office/officeart/2005/8/layout/vProcess5"/>
    <dgm:cxn modelId="{E9F87599-50ED-44A2-8E6D-464211252C47}" type="presOf" srcId="{83A0AFF1-0019-4480-AB4E-7372EC3A8652}" destId="{BBAA1B84-7A65-4504-BDC5-D2FF6973261E}" srcOrd="0" destOrd="0" presId="urn:microsoft.com/office/officeart/2005/8/layout/vProcess5"/>
    <dgm:cxn modelId="{2CE8B3B6-8737-4BED-859D-38B6892E3FDA}" srcId="{553AF2B9-71B4-4AF3-BCD6-6BAD1D15C328}" destId="{15DA52D5-0164-43C3-86A2-FD82D05B3A50}" srcOrd="3" destOrd="0" parTransId="{9BC6C01B-0E10-4041-B832-15E255F9E925}" sibTransId="{EE23E33F-F08C-451A-B6AA-FBD5D6875286}"/>
    <dgm:cxn modelId="{66DFC5BD-979C-4C67-A498-E99369446C43}" type="presOf" srcId="{EE23E33F-F08C-451A-B6AA-FBD5D6875286}" destId="{1EC88AA7-3EA4-4B5F-B930-0BE76220C4C4}" srcOrd="0" destOrd="0" presId="urn:microsoft.com/office/officeart/2005/8/layout/vProcess5"/>
    <dgm:cxn modelId="{FDF673C5-34D2-4C1D-B022-313FB003CD8D}" type="presOf" srcId="{15DA52D5-0164-43C3-86A2-FD82D05B3A50}" destId="{640727E5-D8E4-4DF7-B0E3-98B6ED81171B}" srcOrd="1" destOrd="0" presId="urn:microsoft.com/office/officeart/2005/8/layout/vProcess5"/>
    <dgm:cxn modelId="{278267C8-E3A8-4278-8ACF-13C044A2F3EA}" type="presOf" srcId="{913B6E3B-9ED5-4132-BEFA-059C129B7D08}" destId="{87CE4990-2E27-4ACF-9D21-A5339FE55CDB}" srcOrd="0" destOrd="0" presId="urn:microsoft.com/office/officeart/2005/8/layout/vProcess5"/>
    <dgm:cxn modelId="{1D0A03D8-BDCA-44B9-B796-A6499840992D}" type="presOf" srcId="{51C88A33-6745-4994-96F9-310C7043ED3D}" destId="{6896B798-EC81-41C6-815C-C009A7E4FF15}" srcOrd="0" destOrd="0" presId="urn:microsoft.com/office/officeart/2005/8/layout/vProcess5"/>
    <dgm:cxn modelId="{2AC398D9-59CA-4908-8788-CD133A84C8A4}" srcId="{553AF2B9-71B4-4AF3-BCD6-6BAD1D15C328}" destId="{4480EAEC-7DB7-4F95-A60C-A07CF83722A0}" srcOrd="4" destOrd="0" parTransId="{290A569A-67F1-49AB-B866-47DB61C71091}" sibTransId="{33797ADE-E6EB-43A5-97B0-4B3248B949A1}"/>
    <dgm:cxn modelId="{7DBADFE4-1CF2-46AB-BA25-D1E33B6653EF}" type="presOf" srcId="{4480EAEC-7DB7-4F95-A60C-A07CF83722A0}" destId="{65B5F80D-6AD7-4D53-B1EB-1C64039FCA2F}" srcOrd="1" destOrd="0" presId="urn:microsoft.com/office/officeart/2005/8/layout/vProcess5"/>
    <dgm:cxn modelId="{DC3E45F7-F9C1-443F-BBB2-AE538F5571E6}" type="presOf" srcId="{4480EAEC-7DB7-4F95-A60C-A07CF83722A0}" destId="{8EFEF0BD-48E6-4DCE-B30F-0D0F561441CD}" srcOrd="0" destOrd="0" presId="urn:microsoft.com/office/officeart/2005/8/layout/vProcess5"/>
    <dgm:cxn modelId="{1BAE225C-BF21-4EE5-82B6-6C88B7A58A64}" type="presParOf" srcId="{4BD4F8F9-477D-4B04-A6F7-464F89517484}" destId="{6CD40AA7-24B8-415A-AF0C-C3FDEA1F0CD7}" srcOrd="0" destOrd="0" presId="urn:microsoft.com/office/officeart/2005/8/layout/vProcess5"/>
    <dgm:cxn modelId="{30F84F8F-9D0B-4276-BA31-74A53359EF74}" type="presParOf" srcId="{4BD4F8F9-477D-4B04-A6F7-464F89517484}" destId="{BBAA1B84-7A65-4504-BDC5-D2FF6973261E}" srcOrd="1" destOrd="0" presId="urn:microsoft.com/office/officeart/2005/8/layout/vProcess5"/>
    <dgm:cxn modelId="{1AB3232D-E9DF-4C9D-8A0D-4A6BB30DE618}" type="presParOf" srcId="{4BD4F8F9-477D-4B04-A6F7-464F89517484}" destId="{C6045B05-5DA5-4C4F-AA93-742ECFE9B40D}" srcOrd="2" destOrd="0" presId="urn:microsoft.com/office/officeart/2005/8/layout/vProcess5"/>
    <dgm:cxn modelId="{AC0940FF-2F1F-4669-AA84-DDF3B5006518}" type="presParOf" srcId="{4BD4F8F9-477D-4B04-A6F7-464F89517484}" destId="{43F81EF1-372B-4AF5-A0BE-D824C0475DEA}" srcOrd="3" destOrd="0" presId="urn:microsoft.com/office/officeart/2005/8/layout/vProcess5"/>
    <dgm:cxn modelId="{D466EF8E-186E-43B9-9AED-3B0BEA6B3C8B}" type="presParOf" srcId="{4BD4F8F9-477D-4B04-A6F7-464F89517484}" destId="{661CF1CA-062E-422B-8C05-E1D3E78D07EB}" srcOrd="4" destOrd="0" presId="urn:microsoft.com/office/officeart/2005/8/layout/vProcess5"/>
    <dgm:cxn modelId="{C92D8F1A-73A9-410C-8436-662F250EE975}" type="presParOf" srcId="{4BD4F8F9-477D-4B04-A6F7-464F89517484}" destId="{8EFEF0BD-48E6-4DCE-B30F-0D0F561441CD}" srcOrd="5" destOrd="0" presId="urn:microsoft.com/office/officeart/2005/8/layout/vProcess5"/>
    <dgm:cxn modelId="{A16BDAD5-1901-4511-8E45-1695337C1834}" type="presParOf" srcId="{4BD4F8F9-477D-4B04-A6F7-464F89517484}" destId="{6896B798-EC81-41C6-815C-C009A7E4FF15}" srcOrd="6" destOrd="0" presId="urn:microsoft.com/office/officeart/2005/8/layout/vProcess5"/>
    <dgm:cxn modelId="{CD5905DC-AC21-4AD6-B6A5-112786A16B05}" type="presParOf" srcId="{4BD4F8F9-477D-4B04-A6F7-464F89517484}" destId="{05E1CCED-90A0-4F6B-8BDD-2F7D74A4E3E6}" srcOrd="7" destOrd="0" presId="urn:microsoft.com/office/officeart/2005/8/layout/vProcess5"/>
    <dgm:cxn modelId="{88EF008D-5F47-4941-883C-A864C7274F2F}" type="presParOf" srcId="{4BD4F8F9-477D-4B04-A6F7-464F89517484}" destId="{87CE4990-2E27-4ACF-9D21-A5339FE55CDB}" srcOrd="8" destOrd="0" presId="urn:microsoft.com/office/officeart/2005/8/layout/vProcess5"/>
    <dgm:cxn modelId="{C4AFA284-B476-41E0-A272-B2B651A3261B}" type="presParOf" srcId="{4BD4F8F9-477D-4B04-A6F7-464F89517484}" destId="{1EC88AA7-3EA4-4B5F-B930-0BE76220C4C4}" srcOrd="9" destOrd="0" presId="urn:microsoft.com/office/officeart/2005/8/layout/vProcess5"/>
    <dgm:cxn modelId="{ADB42945-9A76-4907-87B6-7B2F545D311A}" type="presParOf" srcId="{4BD4F8F9-477D-4B04-A6F7-464F89517484}" destId="{C94AA03B-563D-4143-B417-332A456C4EB5}" srcOrd="10" destOrd="0" presId="urn:microsoft.com/office/officeart/2005/8/layout/vProcess5"/>
    <dgm:cxn modelId="{6CCE95BB-54C0-4ABF-ACF5-03419565AEF5}" type="presParOf" srcId="{4BD4F8F9-477D-4B04-A6F7-464F89517484}" destId="{1BD8C8FD-2DEB-492A-BC75-39A1BF5C1EC5}" srcOrd="11" destOrd="0" presId="urn:microsoft.com/office/officeart/2005/8/layout/vProcess5"/>
    <dgm:cxn modelId="{52BCB315-1B53-4C8D-8541-7A6617FBEE17}" type="presParOf" srcId="{4BD4F8F9-477D-4B04-A6F7-464F89517484}" destId="{33EA0B79-4111-4B2A-9E05-68EF9C736446}" srcOrd="12" destOrd="0" presId="urn:microsoft.com/office/officeart/2005/8/layout/vProcess5"/>
    <dgm:cxn modelId="{C4DD6490-B8EF-4A53-900F-A676E8BBCEEC}" type="presParOf" srcId="{4BD4F8F9-477D-4B04-A6F7-464F89517484}" destId="{640727E5-D8E4-4DF7-B0E3-98B6ED81171B}" srcOrd="13" destOrd="0" presId="urn:microsoft.com/office/officeart/2005/8/layout/vProcess5"/>
    <dgm:cxn modelId="{0AF49AB6-0E18-4901-9556-799E275F8885}" type="presParOf" srcId="{4BD4F8F9-477D-4B04-A6F7-464F89517484}" destId="{65B5F80D-6AD7-4D53-B1EB-1C64039FCA2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3AF2B9-71B4-4AF3-BCD6-6BAD1D15C32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280B45-AAD7-48F6-A151-15832B8116A4}">
      <dgm:prSet phldrT="[Текст]" custT="1"/>
      <dgm:spPr/>
      <dgm:t>
        <a:bodyPr/>
        <a:lstStyle/>
        <a:p>
          <a:r>
            <a:rPr lang="ru-RU" sz="2000" b="1" dirty="0"/>
            <a:t>Индекс продуктивности сельскохозяйственных животных в среднем за 5 лет – 140 ед.</a:t>
          </a:r>
        </a:p>
      </dgm:t>
    </dgm:pt>
    <dgm:pt modelId="{DAE6796C-7E01-4D0E-8043-4E62DD53B5BC}" type="parTrans" cxnId="{F09FBC0F-1014-4F70-9423-49C238784607}">
      <dgm:prSet/>
      <dgm:spPr/>
      <dgm:t>
        <a:bodyPr/>
        <a:lstStyle/>
        <a:p>
          <a:endParaRPr lang="ru-RU"/>
        </a:p>
      </dgm:t>
    </dgm:pt>
    <dgm:pt modelId="{1B54C2E2-433C-49F5-8C8E-38EC8CBC1D42}" type="sibTrans" cxnId="{F09FBC0F-1014-4F70-9423-49C238784607}">
      <dgm:prSet/>
      <dgm:spPr/>
      <dgm:t>
        <a:bodyPr/>
        <a:lstStyle/>
        <a:p>
          <a:endParaRPr lang="ru-RU"/>
        </a:p>
      </dgm:t>
    </dgm:pt>
    <dgm:pt modelId="{964007BE-2878-4B3B-AC40-432F0AE76AC9}">
      <dgm:prSet phldrT="[Текст]" custT="1"/>
      <dgm:spPr/>
      <dgm:t>
        <a:bodyPr/>
        <a:lstStyle/>
        <a:p>
          <a:r>
            <a:rPr lang="ru-RU" sz="2000" b="1" dirty="0"/>
            <a:t>Индекс урожайности сельскохозяйственных культур в среднем за 5 лет – 29 процент </a:t>
          </a:r>
          <a:r>
            <a:rPr lang="ru-RU" sz="2000" b="1" dirty="0" err="1"/>
            <a:t>ед</a:t>
          </a:r>
          <a:endParaRPr lang="ru-RU" sz="2000" b="1" dirty="0"/>
        </a:p>
      </dgm:t>
    </dgm:pt>
    <dgm:pt modelId="{F70A8FBB-1FBC-41BD-BFC3-490F7489EC54}" type="parTrans" cxnId="{C5981828-B78D-4FB4-9AE5-107FF8688F27}">
      <dgm:prSet/>
      <dgm:spPr/>
      <dgm:t>
        <a:bodyPr/>
        <a:lstStyle/>
        <a:p>
          <a:endParaRPr lang="ru-RU"/>
        </a:p>
      </dgm:t>
    </dgm:pt>
    <dgm:pt modelId="{913B6E3B-9ED5-4132-BEFA-059C129B7D08}" type="sibTrans" cxnId="{C5981828-B78D-4FB4-9AE5-107FF8688F27}">
      <dgm:prSet/>
      <dgm:spPr/>
      <dgm:t>
        <a:bodyPr/>
        <a:lstStyle/>
        <a:p>
          <a:endParaRPr lang="ru-RU"/>
        </a:p>
      </dgm:t>
    </dgm:pt>
    <dgm:pt modelId="{C799AEB4-F49F-494D-9E50-BB27BDD98DF0}">
      <dgm:prSet phldrT="[Текст]"/>
      <dgm:spPr/>
      <dgm:t>
        <a:bodyPr/>
        <a:lstStyle/>
        <a:p>
          <a:r>
            <a:rPr lang="ru-RU" b="1" dirty="0"/>
            <a:t>Производительность труда в 2025 году должна вырасти на 1,5%, а к 2030-му — на 15,8% к уровню 2023-го</a:t>
          </a:r>
        </a:p>
      </dgm:t>
    </dgm:pt>
    <dgm:pt modelId="{99BBFE23-9306-4925-90BA-2B9AB2AF9EBB}" type="parTrans" cxnId="{628DE892-F49D-4A0A-9966-620CFA53E939}">
      <dgm:prSet/>
      <dgm:spPr/>
      <dgm:t>
        <a:bodyPr/>
        <a:lstStyle/>
        <a:p>
          <a:endParaRPr lang="ru-RU"/>
        </a:p>
      </dgm:t>
    </dgm:pt>
    <dgm:pt modelId="{68520AE3-1BC2-4C77-B5F6-5A0F310BA655}" type="sibTrans" cxnId="{628DE892-F49D-4A0A-9966-620CFA53E939}">
      <dgm:prSet/>
      <dgm:spPr/>
      <dgm:t>
        <a:bodyPr/>
        <a:lstStyle/>
        <a:p>
          <a:endParaRPr lang="ru-RU"/>
        </a:p>
      </dgm:t>
    </dgm:pt>
    <dgm:pt modelId="{CCDCE3E5-0ECD-46B8-BB11-AFAB54F0BCC9}">
      <dgm:prSet phldrT="[Текст]"/>
      <dgm:spPr/>
      <dgm:t>
        <a:bodyPr/>
        <a:lstStyle/>
        <a:p>
          <a:endParaRPr lang="ru-RU"/>
        </a:p>
      </dgm:t>
    </dgm:pt>
    <dgm:pt modelId="{0ED972EA-00B8-4C71-AAA6-A106BDA1D632}" type="parTrans" cxnId="{1944C4D1-52C4-40AC-B3E0-3587B1C93C21}">
      <dgm:prSet/>
      <dgm:spPr/>
      <dgm:t>
        <a:bodyPr/>
        <a:lstStyle/>
        <a:p>
          <a:endParaRPr lang="ru-RU"/>
        </a:p>
      </dgm:t>
    </dgm:pt>
    <dgm:pt modelId="{28C98CAE-54AB-43B7-B947-5016F41972A8}" type="sibTrans" cxnId="{1944C4D1-52C4-40AC-B3E0-3587B1C93C21}">
      <dgm:prSet/>
      <dgm:spPr/>
      <dgm:t>
        <a:bodyPr/>
        <a:lstStyle/>
        <a:p>
          <a:endParaRPr lang="ru-RU"/>
        </a:p>
      </dgm:t>
    </dgm:pt>
    <dgm:pt modelId="{14BDA6DA-4CE8-4898-81CE-91B435BDF721}">
      <dgm:prSet phldrT="[Текст]"/>
      <dgm:spPr/>
      <dgm:t>
        <a:bodyPr/>
        <a:lstStyle/>
        <a:p>
          <a:endParaRPr lang="ru-RU"/>
        </a:p>
      </dgm:t>
    </dgm:pt>
    <dgm:pt modelId="{93CEDA37-B415-4BC4-83DD-722195C8683F}" type="parTrans" cxnId="{F06FD322-E84A-44E8-9926-25E17CCA4BB3}">
      <dgm:prSet/>
      <dgm:spPr/>
      <dgm:t>
        <a:bodyPr/>
        <a:lstStyle/>
        <a:p>
          <a:endParaRPr lang="ru-RU"/>
        </a:p>
      </dgm:t>
    </dgm:pt>
    <dgm:pt modelId="{1AA7AF7D-6AF9-423C-A6D6-65051734FCB9}" type="sibTrans" cxnId="{F06FD322-E84A-44E8-9926-25E17CCA4BB3}">
      <dgm:prSet/>
      <dgm:spPr/>
      <dgm:t>
        <a:bodyPr/>
        <a:lstStyle/>
        <a:p>
          <a:endParaRPr lang="ru-RU"/>
        </a:p>
      </dgm:t>
    </dgm:pt>
    <dgm:pt modelId="{7082629B-3F6D-4D95-A9D3-1D593C351C16}">
      <dgm:prSet phldrT="[Текст]"/>
      <dgm:spPr/>
      <dgm:t>
        <a:bodyPr/>
        <a:lstStyle/>
        <a:p>
          <a:endParaRPr lang="ru-RU"/>
        </a:p>
      </dgm:t>
    </dgm:pt>
    <dgm:pt modelId="{525D9E24-5B29-49F3-8779-71E5917E7468}" type="parTrans" cxnId="{13857BB2-F7B0-41C0-BDEF-7B80B48D3462}">
      <dgm:prSet/>
      <dgm:spPr/>
      <dgm:t>
        <a:bodyPr/>
        <a:lstStyle/>
        <a:p>
          <a:endParaRPr lang="ru-RU"/>
        </a:p>
      </dgm:t>
    </dgm:pt>
    <dgm:pt modelId="{4551FA35-6ED5-4EE3-9464-DF62F845ED69}" type="sibTrans" cxnId="{13857BB2-F7B0-41C0-BDEF-7B80B48D3462}">
      <dgm:prSet/>
      <dgm:spPr/>
      <dgm:t>
        <a:bodyPr/>
        <a:lstStyle/>
        <a:p>
          <a:endParaRPr lang="ru-RU"/>
        </a:p>
      </dgm:t>
    </dgm:pt>
    <dgm:pt modelId="{E0B86C7C-8B21-4680-9CB1-5C90843626F6}">
      <dgm:prSet phldrT="[Текст]"/>
      <dgm:spPr/>
      <dgm:t>
        <a:bodyPr/>
        <a:lstStyle/>
        <a:p>
          <a:r>
            <a:rPr lang="ru-RU" b="1" dirty="0"/>
            <a:t>Достигнутый уровень технологической независимости в сфере продовольственной безопасности – 66,7%</a:t>
          </a:r>
        </a:p>
      </dgm:t>
    </dgm:pt>
    <dgm:pt modelId="{24CAA597-5B0C-4B01-9A07-2292ABDE41AF}" type="parTrans" cxnId="{AA13F46C-B75C-4AD6-B59A-7F5A0FB0FECC}">
      <dgm:prSet/>
      <dgm:spPr/>
      <dgm:t>
        <a:bodyPr/>
        <a:lstStyle/>
        <a:p>
          <a:endParaRPr lang="ru-RU"/>
        </a:p>
      </dgm:t>
    </dgm:pt>
    <dgm:pt modelId="{F71A84FB-C44E-453E-9DF4-A2C76BEBE48F}" type="sibTrans" cxnId="{AA13F46C-B75C-4AD6-B59A-7F5A0FB0FECC}">
      <dgm:prSet/>
      <dgm:spPr/>
      <dgm:t>
        <a:bodyPr/>
        <a:lstStyle/>
        <a:p>
          <a:endParaRPr lang="ru-RU"/>
        </a:p>
      </dgm:t>
    </dgm:pt>
    <dgm:pt modelId="{60F12815-C5DE-4D21-AE07-68592A5BEE3B}">
      <dgm:prSet/>
      <dgm:spPr/>
      <dgm:t>
        <a:bodyPr/>
        <a:lstStyle/>
        <a:p>
          <a:endParaRPr lang="ru-RU"/>
        </a:p>
      </dgm:t>
    </dgm:pt>
    <dgm:pt modelId="{21052899-5465-4BE3-80BE-5148875139A0}" type="parTrans" cxnId="{7C3F9394-769D-47C6-831D-0CF5D54A73EB}">
      <dgm:prSet/>
      <dgm:spPr/>
      <dgm:t>
        <a:bodyPr/>
        <a:lstStyle/>
        <a:p>
          <a:endParaRPr lang="ru-RU"/>
        </a:p>
      </dgm:t>
    </dgm:pt>
    <dgm:pt modelId="{B192C70B-13B4-4C22-9C0F-D64700861C47}" type="sibTrans" cxnId="{7C3F9394-769D-47C6-831D-0CF5D54A73EB}">
      <dgm:prSet/>
      <dgm:spPr/>
      <dgm:t>
        <a:bodyPr/>
        <a:lstStyle/>
        <a:p>
          <a:endParaRPr lang="ru-RU"/>
        </a:p>
      </dgm:t>
    </dgm:pt>
    <dgm:pt modelId="{83A0AFF1-0019-4480-AB4E-7372EC3A8652}">
      <dgm:prSet/>
      <dgm:spPr/>
      <dgm:t>
        <a:bodyPr/>
        <a:lstStyle/>
        <a:p>
          <a:r>
            <a:rPr lang="ru-RU" b="1" dirty="0"/>
            <a:t>Индекс производства продукции агропромышленного комплекса (в сопоставимых ценах) к уровню 2021 года – 125%</a:t>
          </a:r>
        </a:p>
      </dgm:t>
    </dgm:pt>
    <dgm:pt modelId="{7704A30C-A6BA-4AE9-809C-52FACE3A555B}" type="parTrans" cxnId="{082DC75B-0210-4DE7-919C-797B0F8E9FE3}">
      <dgm:prSet/>
      <dgm:spPr/>
      <dgm:t>
        <a:bodyPr/>
        <a:lstStyle/>
        <a:p>
          <a:endParaRPr lang="ru-RU"/>
        </a:p>
      </dgm:t>
    </dgm:pt>
    <dgm:pt modelId="{51C88A33-6745-4994-96F9-310C7043ED3D}" type="sibTrans" cxnId="{082DC75B-0210-4DE7-919C-797B0F8E9FE3}">
      <dgm:prSet/>
      <dgm:spPr/>
      <dgm:t>
        <a:bodyPr/>
        <a:lstStyle/>
        <a:p>
          <a:endParaRPr lang="ru-RU"/>
        </a:p>
      </dgm:t>
    </dgm:pt>
    <dgm:pt modelId="{4BD4F8F9-477D-4B04-A6F7-464F89517484}" type="pres">
      <dgm:prSet presAssocID="{553AF2B9-71B4-4AF3-BCD6-6BAD1D15C328}" presName="outerComposite" presStyleCnt="0">
        <dgm:presLayoutVars>
          <dgm:chMax val="5"/>
          <dgm:dir/>
          <dgm:resizeHandles val="exact"/>
        </dgm:presLayoutVars>
      </dgm:prSet>
      <dgm:spPr/>
    </dgm:pt>
    <dgm:pt modelId="{6CD40AA7-24B8-415A-AF0C-C3FDEA1F0CD7}" type="pres">
      <dgm:prSet presAssocID="{553AF2B9-71B4-4AF3-BCD6-6BAD1D15C328}" presName="dummyMaxCanvas" presStyleCnt="0">
        <dgm:presLayoutVars/>
      </dgm:prSet>
      <dgm:spPr/>
    </dgm:pt>
    <dgm:pt modelId="{91A5360F-957D-4A43-8EB1-05491A7B3D71}" type="pres">
      <dgm:prSet presAssocID="{553AF2B9-71B4-4AF3-BCD6-6BAD1D15C328}" presName="FiveNodes_1" presStyleLbl="node1" presStyleIdx="0" presStyleCnt="5" custScaleX="110883">
        <dgm:presLayoutVars>
          <dgm:bulletEnabled val="1"/>
        </dgm:presLayoutVars>
      </dgm:prSet>
      <dgm:spPr/>
    </dgm:pt>
    <dgm:pt modelId="{1A513724-5AA3-4D3A-AE5C-99DC087DC6C7}" type="pres">
      <dgm:prSet presAssocID="{553AF2B9-71B4-4AF3-BCD6-6BAD1D15C328}" presName="FiveNodes_2" presStyleLbl="node1" presStyleIdx="1" presStyleCnt="5">
        <dgm:presLayoutVars>
          <dgm:bulletEnabled val="1"/>
        </dgm:presLayoutVars>
      </dgm:prSet>
      <dgm:spPr/>
    </dgm:pt>
    <dgm:pt modelId="{941C0D33-AF5C-41F6-9C83-07C31127ADFE}" type="pres">
      <dgm:prSet presAssocID="{553AF2B9-71B4-4AF3-BCD6-6BAD1D15C328}" presName="FiveNodes_3" presStyleLbl="node1" presStyleIdx="2" presStyleCnt="5">
        <dgm:presLayoutVars>
          <dgm:bulletEnabled val="1"/>
        </dgm:presLayoutVars>
      </dgm:prSet>
      <dgm:spPr/>
    </dgm:pt>
    <dgm:pt modelId="{53AF6284-5997-4644-A014-6B72636D8EF8}" type="pres">
      <dgm:prSet presAssocID="{553AF2B9-71B4-4AF3-BCD6-6BAD1D15C328}" presName="FiveNodes_4" presStyleLbl="node1" presStyleIdx="3" presStyleCnt="5">
        <dgm:presLayoutVars>
          <dgm:bulletEnabled val="1"/>
        </dgm:presLayoutVars>
      </dgm:prSet>
      <dgm:spPr/>
    </dgm:pt>
    <dgm:pt modelId="{3740B78B-CEE8-405A-9C7A-7E60922DD7E2}" type="pres">
      <dgm:prSet presAssocID="{553AF2B9-71B4-4AF3-BCD6-6BAD1D15C328}" presName="FiveNodes_5" presStyleLbl="node1" presStyleIdx="4" presStyleCnt="5" custScaleX="89388" custScaleY="109334" custLinFactNeighborX="556" custLinFactNeighborY="38057">
        <dgm:presLayoutVars>
          <dgm:bulletEnabled val="1"/>
        </dgm:presLayoutVars>
      </dgm:prSet>
      <dgm:spPr/>
    </dgm:pt>
    <dgm:pt modelId="{0F4AF529-32CF-4544-BCA3-7C9F878CACFB}" type="pres">
      <dgm:prSet presAssocID="{553AF2B9-71B4-4AF3-BCD6-6BAD1D15C328}" presName="FiveConn_1-2" presStyleLbl="fgAccFollowNode1" presStyleIdx="0" presStyleCnt="4">
        <dgm:presLayoutVars>
          <dgm:bulletEnabled val="1"/>
        </dgm:presLayoutVars>
      </dgm:prSet>
      <dgm:spPr/>
    </dgm:pt>
    <dgm:pt modelId="{F717EB36-F0BC-48CC-AFB8-9F763D548FEF}" type="pres">
      <dgm:prSet presAssocID="{553AF2B9-71B4-4AF3-BCD6-6BAD1D15C328}" presName="FiveConn_2-3" presStyleLbl="fgAccFollowNode1" presStyleIdx="1" presStyleCnt="4">
        <dgm:presLayoutVars>
          <dgm:bulletEnabled val="1"/>
        </dgm:presLayoutVars>
      </dgm:prSet>
      <dgm:spPr/>
    </dgm:pt>
    <dgm:pt modelId="{D9AE1D4B-BF8E-4A90-93BF-39A9F0AE31F7}" type="pres">
      <dgm:prSet presAssocID="{553AF2B9-71B4-4AF3-BCD6-6BAD1D15C328}" presName="FiveConn_3-4" presStyleLbl="fgAccFollowNode1" presStyleIdx="2" presStyleCnt="4">
        <dgm:presLayoutVars>
          <dgm:bulletEnabled val="1"/>
        </dgm:presLayoutVars>
      </dgm:prSet>
      <dgm:spPr/>
    </dgm:pt>
    <dgm:pt modelId="{82E6BA01-D5C0-46BC-AAD7-8C21ED8F76F6}" type="pres">
      <dgm:prSet presAssocID="{553AF2B9-71B4-4AF3-BCD6-6BAD1D15C328}" presName="FiveConn_4-5" presStyleLbl="fgAccFollowNode1" presStyleIdx="3" presStyleCnt="4">
        <dgm:presLayoutVars>
          <dgm:bulletEnabled val="1"/>
        </dgm:presLayoutVars>
      </dgm:prSet>
      <dgm:spPr/>
    </dgm:pt>
    <dgm:pt modelId="{32528850-193D-44A6-9A19-84287A23A81F}" type="pres">
      <dgm:prSet presAssocID="{553AF2B9-71B4-4AF3-BCD6-6BAD1D15C328}" presName="FiveNodes_1_text" presStyleLbl="node1" presStyleIdx="4" presStyleCnt="5">
        <dgm:presLayoutVars>
          <dgm:bulletEnabled val="1"/>
        </dgm:presLayoutVars>
      </dgm:prSet>
      <dgm:spPr/>
    </dgm:pt>
    <dgm:pt modelId="{310220DD-6922-4D4F-83D8-70DAA62766C5}" type="pres">
      <dgm:prSet presAssocID="{553AF2B9-71B4-4AF3-BCD6-6BAD1D15C328}" presName="FiveNodes_2_text" presStyleLbl="node1" presStyleIdx="4" presStyleCnt="5">
        <dgm:presLayoutVars>
          <dgm:bulletEnabled val="1"/>
        </dgm:presLayoutVars>
      </dgm:prSet>
      <dgm:spPr/>
    </dgm:pt>
    <dgm:pt modelId="{EFDEC265-919B-43E3-953D-098BB935D9C8}" type="pres">
      <dgm:prSet presAssocID="{553AF2B9-71B4-4AF3-BCD6-6BAD1D15C328}" presName="FiveNodes_3_text" presStyleLbl="node1" presStyleIdx="4" presStyleCnt="5">
        <dgm:presLayoutVars>
          <dgm:bulletEnabled val="1"/>
        </dgm:presLayoutVars>
      </dgm:prSet>
      <dgm:spPr/>
    </dgm:pt>
    <dgm:pt modelId="{0D253EF6-8F12-4A46-AC6D-56C52380EC65}" type="pres">
      <dgm:prSet presAssocID="{553AF2B9-71B4-4AF3-BCD6-6BAD1D15C328}" presName="FiveNodes_4_text" presStyleLbl="node1" presStyleIdx="4" presStyleCnt="5">
        <dgm:presLayoutVars>
          <dgm:bulletEnabled val="1"/>
        </dgm:presLayoutVars>
      </dgm:prSet>
      <dgm:spPr/>
    </dgm:pt>
    <dgm:pt modelId="{6C8DCF46-6FAE-46CD-B6D3-7B571BB1FB27}" type="pres">
      <dgm:prSet presAssocID="{553AF2B9-71B4-4AF3-BCD6-6BAD1D15C32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8AFD805-446E-4EA7-A0A6-C0C11EA40989}" type="presOf" srcId="{E0B86C7C-8B21-4680-9CB1-5C90843626F6}" destId="{0D253EF6-8F12-4A46-AC6D-56C52380EC65}" srcOrd="1" destOrd="0" presId="urn:microsoft.com/office/officeart/2005/8/layout/vProcess5"/>
    <dgm:cxn modelId="{F09FBC0F-1014-4F70-9423-49C238784607}" srcId="{553AF2B9-71B4-4AF3-BCD6-6BAD1D15C328}" destId="{37280B45-AAD7-48F6-A151-15832B8116A4}" srcOrd="1" destOrd="0" parTransId="{DAE6796C-7E01-4D0E-8043-4E62DD53B5BC}" sibTransId="{1B54C2E2-433C-49F5-8C8E-38EC8CBC1D42}"/>
    <dgm:cxn modelId="{C4C57311-B8E0-451F-9BFA-E96CCD70F41E}" type="presOf" srcId="{553AF2B9-71B4-4AF3-BCD6-6BAD1D15C328}" destId="{4BD4F8F9-477D-4B04-A6F7-464F89517484}" srcOrd="0" destOrd="0" presId="urn:microsoft.com/office/officeart/2005/8/layout/vProcess5"/>
    <dgm:cxn modelId="{4E211313-7229-432D-AE9B-622320B1269C}" type="presOf" srcId="{964007BE-2878-4B3B-AC40-432F0AE76AC9}" destId="{EFDEC265-919B-43E3-953D-098BB935D9C8}" srcOrd="1" destOrd="0" presId="urn:microsoft.com/office/officeart/2005/8/layout/vProcess5"/>
    <dgm:cxn modelId="{F06FD322-E84A-44E8-9926-25E17CCA4BB3}" srcId="{553AF2B9-71B4-4AF3-BCD6-6BAD1D15C328}" destId="{14BDA6DA-4CE8-4898-81CE-91B435BDF721}" srcOrd="7" destOrd="0" parTransId="{93CEDA37-B415-4BC4-83DD-722195C8683F}" sibTransId="{1AA7AF7D-6AF9-423C-A6D6-65051734FCB9}"/>
    <dgm:cxn modelId="{C5981828-B78D-4FB4-9AE5-107FF8688F27}" srcId="{553AF2B9-71B4-4AF3-BCD6-6BAD1D15C328}" destId="{964007BE-2878-4B3B-AC40-432F0AE76AC9}" srcOrd="2" destOrd="0" parTransId="{F70A8FBB-1FBC-41BD-BFC3-490F7489EC54}" sibTransId="{913B6E3B-9ED5-4132-BEFA-059C129B7D08}"/>
    <dgm:cxn modelId="{A150323A-9BBC-4D08-BE06-00EA0E899FA4}" type="presOf" srcId="{1B54C2E2-433C-49F5-8C8E-38EC8CBC1D42}" destId="{F717EB36-F0BC-48CC-AFB8-9F763D548FEF}" srcOrd="0" destOrd="0" presId="urn:microsoft.com/office/officeart/2005/8/layout/vProcess5"/>
    <dgm:cxn modelId="{082DC75B-0210-4DE7-919C-797B0F8E9FE3}" srcId="{553AF2B9-71B4-4AF3-BCD6-6BAD1D15C328}" destId="{83A0AFF1-0019-4480-AB4E-7372EC3A8652}" srcOrd="0" destOrd="0" parTransId="{7704A30C-A6BA-4AE9-809C-52FACE3A555B}" sibTransId="{51C88A33-6745-4994-96F9-310C7043ED3D}"/>
    <dgm:cxn modelId="{25A9F45E-B3E5-4837-95A7-E584485FFFF9}" type="presOf" srcId="{C799AEB4-F49F-494D-9E50-BB27BDD98DF0}" destId="{6C8DCF46-6FAE-46CD-B6D3-7B571BB1FB27}" srcOrd="1" destOrd="0" presId="urn:microsoft.com/office/officeart/2005/8/layout/vProcess5"/>
    <dgm:cxn modelId="{601FDA44-FA64-4771-8F3E-2D4F345C84A6}" type="presOf" srcId="{964007BE-2878-4B3B-AC40-432F0AE76AC9}" destId="{941C0D33-AF5C-41F6-9C83-07C31127ADFE}" srcOrd="0" destOrd="0" presId="urn:microsoft.com/office/officeart/2005/8/layout/vProcess5"/>
    <dgm:cxn modelId="{AA13F46C-B75C-4AD6-B59A-7F5A0FB0FECC}" srcId="{553AF2B9-71B4-4AF3-BCD6-6BAD1D15C328}" destId="{E0B86C7C-8B21-4680-9CB1-5C90843626F6}" srcOrd="3" destOrd="0" parTransId="{24CAA597-5B0C-4B01-9A07-2292ABDE41AF}" sibTransId="{F71A84FB-C44E-453E-9DF4-A2C76BEBE48F}"/>
    <dgm:cxn modelId="{88184F73-D570-4C3D-9B02-E7302D515679}" type="presOf" srcId="{37280B45-AAD7-48F6-A151-15832B8116A4}" destId="{1A513724-5AA3-4D3A-AE5C-99DC087DC6C7}" srcOrd="0" destOrd="0" presId="urn:microsoft.com/office/officeart/2005/8/layout/vProcess5"/>
    <dgm:cxn modelId="{31874A7D-4BA4-4F44-B62D-9537CCAFCE29}" type="presOf" srcId="{83A0AFF1-0019-4480-AB4E-7372EC3A8652}" destId="{91A5360F-957D-4A43-8EB1-05491A7B3D71}" srcOrd="0" destOrd="0" presId="urn:microsoft.com/office/officeart/2005/8/layout/vProcess5"/>
    <dgm:cxn modelId="{9374038F-2F72-48CE-96DD-D85F39ED6307}" type="presOf" srcId="{C799AEB4-F49F-494D-9E50-BB27BDD98DF0}" destId="{3740B78B-CEE8-405A-9C7A-7E60922DD7E2}" srcOrd="0" destOrd="0" presId="urn:microsoft.com/office/officeart/2005/8/layout/vProcess5"/>
    <dgm:cxn modelId="{628DE892-F49D-4A0A-9966-620CFA53E939}" srcId="{553AF2B9-71B4-4AF3-BCD6-6BAD1D15C328}" destId="{C799AEB4-F49F-494D-9E50-BB27BDD98DF0}" srcOrd="4" destOrd="0" parTransId="{99BBFE23-9306-4925-90BA-2B9AB2AF9EBB}" sibTransId="{68520AE3-1BC2-4C77-B5F6-5A0F310BA655}"/>
    <dgm:cxn modelId="{7C3F9394-769D-47C6-831D-0CF5D54A73EB}" srcId="{553AF2B9-71B4-4AF3-BCD6-6BAD1D15C328}" destId="{60F12815-C5DE-4D21-AE07-68592A5BEE3B}" srcOrd="5" destOrd="0" parTransId="{21052899-5465-4BE3-80BE-5148875139A0}" sibTransId="{B192C70B-13B4-4C22-9C0F-D64700861C47}"/>
    <dgm:cxn modelId="{67DD8C9D-6187-4469-B380-2FC4391B47F0}" type="presOf" srcId="{51C88A33-6745-4994-96F9-310C7043ED3D}" destId="{0F4AF529-32CF-4544-BCA3-7C9F878CACFB}" srcOrd="0" destOrd="0" presId="urn:microsoft.com/office/officeart/2005/8/layout/vProcess5"/>
    <dgm:cxn modelId="{3FBCB8A8-51FE-4C15-ABBE-E80D64BA7D99}" type="presOf" srcId="{E0B86C7C-8B21-4680-9CB1-5C90843626F6}" destId="{53AF6284-5997-4644-A014-6B72636D8EF8}" srcOrd="0" destOrd="0" presId="urn:microsoft.com/office/officeart/2005/8/layout/vProcess5"/>
    <dgm:cxn modelId="{22D1BEAB-BAA7-4189-8627-C65BC9F505DA}" type="presOf" srcId="{913B6E3B-9ED5-4132-BEFA-059C129B7D08}" destId="{D9AE1D4B-BF8E-4A90-93BF-39A9F0AE31F7}" srcOrd="0" destOrd="0" presId="urn:microsoft.com/office/officeart/2005/8/layout/vProcess5"/>
    <dgm:cxn modelId="{13857BB2-F7B0-41C0-BDEF-7B80B48D3462}" srcId="{553AF2B9-71B4-4AF3-BCD6-6BAD1D15C328}" destId="{7082629B-3F6D-4D95-A9D3-1D593C351C16}" srcOrd="8" destOrd="0" parTransId="{525D9E24-5B29-49F3-8779-71E5917E7468}" sibTransId="{4551FA35-6ED5-4EE3-9464-DF62F845ED69}"/>
    <dgm:cxn modelId="{14DD6CC2-0443-4DC8-8441-00D35888E893}" type="presOf" srcId="{37280B45-AAD7-48F6-A151-15832B8116A4}" destId="{310220DD-6922-4D4F-83D8-70DAA62766C5}" srcOrd="1" destOrd="0" presId="urn:microsoft.com/office/officeart/2005/8/layout/vProcess5"/>
    <dgm:cxn modelId="{1944C4D1-52C4-40AC-B3E0-3587B1C93C21}" srcId="{553AF2B9-71B4-4AF3-BCD6-6BAD1D15C328}" destId="{CCDCE3E5-0ECD-46B8-BB11-AFAB54F0BCC9}" srcOrd="6" destOrd="0" parTransId="{0ED972EA-00B8-4C71-AAA6-A106BDA1D632}" sibTransId="{28C98CAE-54AB-43B7-B947-5016F41972A8}"/>
    <dgm:cxn modelId="{8B9938E4-D966-44DD-AA21-EF0BCCE04055}" type="presOf" srcId="{83A0AFF1-0019-4480-AB4E-7372EC3A8652}" destId="{32528850-193D-44A6-9A19-84287A23A81F}" srcOrd="1" destOrd="0" presId="urn:microsoft.com/office/officeart/2005/8/layout/vProcess5"/>
    <dgm:cxn modelId="{3F69ACFE-08CE-4F34-B526-D5E6EA6C3676}" type="presOf" srcId="{F71A84FB-C44E-453E-9DF4-A2C76BEBE48F}" destId="{82E6BA01-D5C0-46BC-AAD7-8C21ED8F76F6}" srcOrd="0" destOrd="0" presId="urn:microsoft.com/office/officeart/2005/8/layout/vProcess5"/>
    <dgm:cxn modelId="{1BAE225C-BF21-4EE5-82B6-6C88B7A58A64}" type="presParOf" srcId="{4BD4F8F9-477D-4B04-A6F7-464F89517484}" destId="{6CD40AA7-24B8-415A-AF0C-C3FDEA1F0CD7}" srcOrd="0" destOrd="0" presId="urn:microsoft.com/office/officeart/2005/8/layout/vProcess5"/>
    <dgm:cxn modelId="{1C57F566-C7F5-4ADE-95DE-9B19AA830F78}" type="presParOf" srcId="{4BD4F8F9-477D-4B04-A6F7-464F89517484}" destId="{91A5360F-957D-4A43-8EB1-05491A7B3D71}" srcOrd="1" destOrd="0" presId="urn:microsoft.com/office/officeart/2005/8/layout/vProcess5"/>
    <dgm:cxn modelId="{7A1D3629-07BA-4D4B-8B36-1714471AE6AD}" type="presParOf" srcId="{4BD4F8F9-477D-4B04-A6F7-464F89517484}" destId="{1A513724-5AA3-4D3A-AE5C-99DC087DC6C7}" srcOrd="2" destOrd="0" presId="urn:microsoft.com/office/officeart/2005/8/layout/vProcess5"/>
    <dgm:cxn modelId="{9FD43AEE-A255-4F96-82FF-1DAD166A552B}" type="presParOf" srcId="{4BD4F8F9-477D-4B04-A6F7-464F89517484}" destId="{941C0D33-AF5C-41F6-9C83-07C31127ADFE}" srcOrd="3" destOrd="0" presId="urn:microsoft.com/office/officeart/2005/8/layout/vProcess5"/>
    <dgm:cxn modelId="{A4E67395-9311-4EF5-8AE9-6312498D291A}" type="presParOf" srcId="{4BD4F8F9-477D-4B04-A6F7-464F89517484}" destId="{53AF6284-5997-4644-A014-6B72636D8EF8}" srcOrd="4" destOrd="0" presId="urn:microsoft.com/office/officeart/2005/8/layout/vProcess5"/>
    <dgm:cxn modelId="{CF6C11E3-5B20-4293-9B5A-9C9CB5D5AB72}" type="presParOf" srcId="{4BD4F8F9-477D-4B04-A6F7-464F89517484}" destId="{3740B78B-CEE8-405A-9C7A-7E60922DD7E2}" srcOrd="5" destOrd="0" presId="urn:microsoft.com/office/officeart/2005/8/layout/vProcess5"/>
    <dgm:cxn modelId="{E5E9D099-709D-4778-94BF-451C4A9B060D}" type="presParOf" srcId="{4BD4F8F9-477D-4B04-A6F7-464F89517484}" destId="{0F4AF529-32CF-4544-BCA3-7C9F878CACFB}" srcOrd="6" destOrd="0" presId="urn:microsoft.com/office/officeart/2005/8/layout/vProcess5"/>
    <dgm:cxn modelId="{372A8954-7A1E-49C5-97B4-970F8857BD1B}" type="presParOf" srcId="{4BD4F8F9-477D-4B04-A6F7-464F89517484}" destId="{F717EB36-F0BC-48CC-AFB8-9F763D548FEF}" srcOrd="7" destOrd="0" presId="urn:microsoft.com/office/officeart/2005/8/layout/vProcess5"/>
    <dgm:cxn modelId="{671DADE8-2423-45ED-80F4-54AEF4163322}" type="presParOf" srcId="{4BD4F8F9-477D-4B04-A6F7-464F89517484}" destId="{D9AE1D4B-BF8E-4A90-93BF-39A9F0AE31F7}" srcOrd="8" destOrd="0" presId="urn:microsoft.com/office/officeart/2005/8/layout/vProcess5"/>
    <dgm:cxn modelId="{B8F1CF82-86A1-4491-90E1-F79633C0BB9F}" type="presParOf" srcId="{4BD4F8F9-477D-4B04-A6F7-464F89517484}" destId="{82E6BA01-D5C0-46BC-AAD7-8C21ED8F76F6}" srcOrd="9" destOrd="0" presId="urn:microsoft.com/office/officeart/2005/8/layout/vProcess5"/>
    <dgm:cxn modelId="{2518B20C-CC22-41D2-A4A2-FA15126B71ED}" type="presParOf" srcId="{4BD4F8F9-477D-4B04-A6F7-464F89517484}" destId="{32528850-193D-44A6-9A19-84287A23A81F}" srcOrd="10" destOrd="0" presId="urn:microsoft.com/office/officeart/2005/8/layout/vProcess5"/>
    <dgm:cxn modelId="{02C857F9-7998-4B59-AA5A-98B209DDD128}" type="presParOf" srcId="{4BD4F8F9-477D-4B04-A6F7-464F89517484}" destId="{310220DD-6922-4D4F-83D8-70DAA62766C5}" srcOrd="11" destOrd="0" presId="urn:microsoft.com/office/officeart/2005/8/layout/vProcess5"/>
    <dgm:cxn modelId="{4F837016-A99F-4D0F-9511-08BBBA97DDB5}" type="presParOf" srcId="{4BD4F8F9-477D-4B04-A6F7-464F89517484}" destId="{EFDEC265-919B-43E3-953D-098BB935D9C8}" srcOrd="12" destOrd="0" presId="urn:microsoft.com/office/officeart/2005/8/layout/vProcess5"/>
    <dgm:cxn modelId="{D77B30A3-1B22-4F6C-855D-C6650F1889A7}" type="presParOf" srcId="{4BD4F8F9-477D-4B04-A6F7-464F89517484}" destId="{0D253EF6-8F12-4A46-AC6D-56C52380EC65}" srcOrd="13" destOrd="0" presId="urn:microsoft.com/office/officeart/2005/8/layout/vProcess5"/>
    <dgm:cxn modelId="{0510EE13-0737-420D-9891-54A5C9B27321}" type="presParOf" srcId="{4BD4F8F9-477D-4B04-A6F7-464F89517484}" destId="{6C8DCF46-6FAE-46CD-B6D3-7B571BB1FB2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3AF2B9-71B4-4AF3-BCD6-6BAD1D15C32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280B45-AAD7-48F6-A151-15832B8116A4}">
      <dgm:prSet phldrT="[Текст]" custT="1"/>
      <dgm:spPr/>
      <dgm:t>
        <a:bodyPr/>
        <a:lstStyle/>
        <a:p>
          <a:r>
            <a:rPr lang="ru-RU" sz="2000" b="1" dirty="0"/>
            <a:t>Селекция и генетика</a:t>
          </a:r>
        </a:p>
      </dgm:t>
    </dgm:pt>
    <dgm:pt modelId="{DAE6796C-7E01-4D0E-8043-4E62DD53B5BC}" type="parTrans" cxnId="{F09FBC0F-1014-4F70-9423-49C238784607}">
      <dgm:prSet/>
      <dgm:spPr/>
      <dgm:t>
        <a:bodyPr/>
        <a:lstStyle/>
        <a:p>
          <a:endParaRPr lang="ru-RU"/>
        </a:p>
      </dgm:t>
    </dgm:pt>
    <dgm:pt modelId="{1B54C2E2-433C-49F5-8C8E-38EC8CBC1D42}" type="sibTrans" cxnId="{F09FBC0F-1014-4F70-9423-49C238784607}">
      <dgm:prSet/>
      <dgm:spPr/>
      <dgm:t>
        <a:bodyPr/>
        <a:lstStyle/>
        <a:p>
          <a:endParaRPr lang="ru-RU"/>
        </a:p>
      </dgm:t>
    </dgm:pt>
    <dgm:pt modelId="{964007BE-2878-4B3B-AC40-432F0AE76AC9}">
      <dgm:prSet phldrT="[Текст]" custT="1"/>
      <dgm:spPr/>
      <dgm:t>
        <a:bodyPr/>
        <a:lstStyle/>
        <a:p>
          <a:r>
            <a:rPr lang="ru-RU" sz="2000" b="1" dirty="0"/>
            <a:t>Ветеринарные препараты</a:t>
          </a:r>
        </a:p>
      </dgm:t>
    </dgm:pt>
    <dgm:pt modelId="{F70A8FBB-1FBC-41BD-BFC3-490F7489EC54}" type="parTrans" cxnId="{C5981828-B78D-4FB4-9AE5-107FF8688F27}">
      <dgm:prSet/>
      <dgm:spPr/>
      <dgm:t>
        <a:bodyPr/>
        <a:lstStyle/>
        <a:p>
          <a:endParaRPr lang="ru-RU"/>
        </a:p>
      </dgm:t>
    </dgm:pt>
    <dgm:pt modelId="{913B6E3B-9ED5-4132-BEFA-059C129B7D08}" type="sibTrans" cxnId="{C5981828-B78D-4FB4-9AE5-107FF8688F27}">
      <dgm:prSet/>
      <dgm:spPr/>
      <dgm:t>
        <a:bodyPr/>
        <a:lstStyle/>
        <a:p>
          <a:endParaRPr lang="ru-RU"/>
        </a:p>
      </dgm:t>
    </dgm:pt>
    <dgm:pt modelId="{C799AEB4-F49F-494D-9E50-BB27BDD98DF0}">
      <dgm:prSet phldrT="[Текст]"/>
      <dgm:spPr/>
      <dgm:t>
        <a:bodyPr/>
        <a:lstStyle/>
        <a:p>
          <a:r>
            <a:rPr lang="ru-RU" b="1" dirty="0"/>
            <a:t>Кадры для АПК (приказ Минсельхоза от 27 декабря 2024 г. N 781)</a:t>
          </a:r>
        </a:p>
      </dgm:t>
    </dgm:pt>
    <dgm:pt modelId="{99BBFE23-9306-4925-90BA-2B9AB2AF9EBB}" type="parTrans" cxnId="{628DE892-F49D-4A0A-9966-620CFA53E939}">
      <dgm:prSet/>
      <dgm:spPr/>
      <dgm:t>
        <a:bodyPr/>
        <a:lstStyle/>
        <a:p>
          <a:endParaRPr lang="ru-RU"/>
        </a:p>
      </dgm:t>
    </dgm:pt>
    <dgm:pt modelId="{68520AE3-1BC2-4C77-B5F6-5A0F310BA655}" type="sibTrans" cxnId="{628DE892-F49D-4A0A-9966-620CFA53E939}">
      <dgm:prSet/>
      <dgm:spPr/>
      <dgm:t>
        <a:bodyPr/>
        <a:lstStyle/>
        <a:p>
          <a:endParaRPr lang="ru-RU"/>
        </a:p>
      </dgm:t>
    </dgm:pt>
    <dgm:pt modelId="{CCDCE3E5-0ECD-46B8-BB11-AFAB54F0BCC9}">
      <dgm:prSet phldrT="[Текст]"/>
      <dgm:spPr/>
      <dgm:t>
        <a:bodyPr/>
        <a:lstStyle/>
        <a:p>
          <a:endParaRPr lang="ru-RU"/>
        </a:p>
      </dgm:t>
    </dgm:pt>
    <dgm:pt modelId="{0ED972EA-00B8-4C71-AAA6-A106BDA1D632}" type="parTrans" cxnId="{1944C4D1-52C4-40AC-B3E0-3587B1C93C21}">
      <dgm:prSet/>
      <dgm:spPr/>
      <dgm:t>
        <a:bodyPr/>
        <a:lstStyle/>
        <a:p>
          <a:endParaRPr lang="ru-RU"/>
        </a:p>
      </dgm:t>
    </dgm:pt>
    <dgm:pt modelId="{28C98CAE-54AB-43B7-B947-5016F41972A8}" type="sibTrans" cxnId="{1944C4D1-52C4-40AC-B3E0-3587B1C93C21}">
      <dgm:prSet/>
      <dgm:spPr/>
      <dgm:t>
        <a:bodyPr/>
        <a:lstStyle/>
        <a:p>
          <a:endParaRPr lang="ru-RU"/>
        </a:p>
      </dgm:t>
    </dgm:pt>
    <dgm:pt modelId="{8B918CC7-3CBA-40D3-AFDD-F236560207D8}">
      <dgm:prSet phldrT="[Текст]"/>
      <dgm:spPr/>
      <dgm:t>
        <a:bodyPr/>
        <a:lstStyle/>
        <a:p>
          <a:r>
            <a:rPr lang="ru-RU" b="1" dirty="0"/>
            <a:t>Биотехнологии в АПК</a:t>
          </a:r>
        </a:p>
      </dgm:t>
    </dgm:pt>
    <dgm:pt modelId="{A613E56E-099A-4C12-AE64-1193BED7177F}" type="parTrans" cxnId="{D6981A2C-83F1-4969-93CB-E5A0D99FCBBC}">
      <dgm:prSet/>
      <dgm:spPr/>
      <dgm:t>
        <a:bodyPr/>
        <a:lstStyle/>
        <a:p>
          <a:endParaRPr lang="ru-RU"/>
        </a:p>
      </dgm:t>
    </dgm:pt>
    <dgm:pt modelId="{B217E650-82C3-4E0A-AAD0-0C95044DC34C}" type="sibTrans" cxnId="{D6981A2C-83F1-4969-93CB-E5A0D99FCBBC}">
      <dgm:prSet/>
      <dgm:spPr/>
      <dgm:t>
        <a:bodyPr/>
        <a:lstStyle/>
        <a:p>
          <a:endParaRPr lang="ru-RU"/>
        </a:p>
      </dgm:t>
    </dgm:pt>
    <dgm:pt modelId="{14BDA6DA-4CE8-4898-81CE-91B435BDF721}">
      <dgm:prSet phldrT="[Текст]"/>
      <dgm:spPr/>
      <dgm:t>
        <a:bodyPr/>
        <a:lstStyle/>
        <a:p>
          <a:endParaRPr lang="ru-RU"/>
        </a:p>
      </dgm:t>
    </dgm:pt>
    <dgm:pt modelId="{93CEDA37-B415-4BC4-83DD-722195C8683F}" type="parTrans" cxnId="{F06FD322-E84A-44E8-9926-25E17CCA4BB3}">
      <dgm:prSet/>
      <dgm:spPr/>
      <dgm:t>
        <a:bodyPr/>
        <a:lstStyle/>
        <a:p>
          <a:endParaRPr lang="ru-RU"/>
        </a:p>
      </dgm:t>
    </dgm:pt>
    <dgm:pt modelId="{1AA7AF7D-6AF9-423C-A6D6-65051734FCB9}" type="sibTrans" cxnId="{F06FD322-E84A-44E8-9926-25E17CCA4BB3}">
      <dgm:prSet/>
      <dgm:spPr/>
      <dgm:t>
        <a:bodyPr/>
        <a:lstStyle/>
        <a:p>
          <a:endParaRPr lang="ru-RU"/>
        </a:p>
      </dgm:t>
    </dgm:pt>
    <dgm:pt modelId="{7082629B-3F6D-4D95-A9D3-1D593C351C16}">
      <dgm:prSet phldrT="[Текст]"/>
      <dgm:spPr/>
      <dgm:t>
        <a:bodyPr/>
        <a:lstStyle/>
        <a:p>
          <a:endParaRPr lang="ru-RU"/>
        </a:p>
      </dgm:t>
    </dgm:pt>
    <dgm:pt modelId="{525D9E24-5B29-49F3-8779-71E5917E7468}" type="parTrans" cxnId="{13857BB2-F7B0-41C0-BDEF-7B80B48D3462}">
      <dgm:prSet/>
      <dgm:spPr/>
      <dgm:t>
        <a:bodyPr/>
        <a:lstStyle/>
        <a:p>
          <a:endParaRPr lang="ru-RU"/>
        </a:p>
      </dgm:t>
    </dgm:pt>
    <dgm:pt modelId="{4551FA35-6ED5-4EE3-9464-DF62F845ED69}" type="sibTrans" cxnId="{13857BB2-F7B0-41C0-BDEF-7B80B48D3462}">
      <dgm:prSet/>
      <dgm:spPr/>
      <dgm:t>
        <a:bodyPr/>
        <a:lstStyle/>
        <a:p>
          <a:endParaRPr lang="ru-RU"/>
        </a:p>
      </dgm:t>
    </dgm:pt>
    <dgm:pt modelId="{E0B86C7C-8B21-4680-9CB1-5C90843626F6}">
      <dgm:prSet phldrT="[Текст]"/>
      <dgm:spPr/>
      <dgm:t>
        <a:bodyPr/>
        <a:lstStyle/>
        <a:p>
          <a:r>
            <a:rPr lang="ru-RU" b="1" dirty="0"/>
            <a:t>Техника и оборудование для АПК</a:t>
          </a:r>
        </a:p>
        <a:p>
          <a:endParaRPr lang="ru-RU" b="1" dirty="0"/>
        </a:p>
      </dgm:t>
    </dgm:pt>
    <dgm:pt modelId="{24CAA597-5B0C-4B01-9A07-2292ABDE41AF}" type="parTrans" cxnId="{AA13F46C-B75C-4AD6-B59A-7F5A0FB0FECC}">
      <dgm:prSet/>
      <dgm:spPr/>
      <dgm:t>
        <a:bodyPr/>
        <a:lstStyle/>
        <a:p>
          <a:endParaRPr lang="ru-RU"/>
        </a:p>
      </dgm:t>
    </dgm:pt>
    <dgm:pt modelId="{F71A84FB-C44E-453E-9DF4-A2C76BEBE48F}" type="sibTrans" cxnId="{AA13F46C-B75C-4AD6-B59A-7F5A0FB0FECC}">
      <dgm:prSet/>
      <dgm:spPr/>
      <dgm:t>
        <a:bodyPr/>
        <a:lstStyle/>
        <a:p>
          <a:endParaRPr lang="ru-RU"/>
        </a:p>
      </dgm:t>
    </dgm:pt>
    <dgm:pt modelId="{60F12815-C5DE-4D21-AE07-68592A5BEE3B}">
      <dgm:prSet/>
      <dgm:spPr/>
      <dgm:t>
        <a:bodyPr/>
        <a:lstStyle/>
        <a:p>
          <a:endParaRPr lang="ru-RU"/>
        </a:p>
      </dgm:t>
    </dgm:pt>
    <dgm:pt modelId="{21052899-5465-4BE3-80BE-5148875139A0}" type="parTrans" cxnId="{7C3F9394-769D-47C6-831D-0CF5D54A73EB}">
      <dgm:prSet/>
      <dgm:spPr/>
      <dgm:t>
        <a:bodyPr/>
        <a:lstStyle/>
        <a:p>
          <a:endParaRPr lang="ru-RU"/>
        </a:p>
      </dgm:t>
    </dgm:pt>
    <dgm:pt modelId="{B192C70B-13B4-4C22-9C0F-D64700861C47}" type="sibTrans" cxnId="{7C3F9394-769D-47C6-831D-0CF5D54A73EB}">
      <dgm:prSet/>
      <dgm:spPr/>
      <dgm:t>
        <a:bodyPr/>
        <a:lstStyle/>
        <a:p>
          <a:endParaRPr lang="ru-RU"/>
        </a:p>
      </dgm:t>
    </dgm:pt>
    <dgm:pt modelId="{4BD4F8F9-477D-4B04-A6F7-464F89517484}" type="pres">
      <dgm:prSet presAssocID="{553AF2B9-71B4-4AF3-BCD6-6BAD1D15C328}" presName="outerComposite" presStyleCnt="0">
        <dgm:presLayoutVars>
          <dgm:chMax val="5"/>
          <dgm:dir/>
          <dgm:resizeHandles val="exact"/>
        </dgm:presLayoutVars>
      </dgm:prSet>
      <dgm:spPr/>
    </dgm:pt>
    <dgm:pt modelId="{6CD40AA7-24B8-415A-AF0C-C3FDEA1F0CD7}" type="pres">
      <dgm:prSet presAssocID="{553AF2B9-71B4-4AF3-BCD6-6BAD1D15C328}" presName="dummyMaxCanvas" presStyleCnt="0">
        <dgm:presLayoutVars/>
      </dgm:prSet>
      <dgm:spPr/>
    </dgm:pt>
    <dgm:pt modelId="{91A5360F-957D-4A43-8EB1-05491A7B3D71}" type="pres">
      <dgm:prSet presAssocID="{553AF2B9-71B4-4AF3-BCD6-6BAD1D15C328}" presName="FiveNodes_1" presStyleLbl="node1" presStyleIdx="0" presStyleCnt="5" custScaleX="110883">
        <dgm:presLayoutVars>
          <dgm:bulletEnabled val="1"/>
        </dgm:presLayoutVars>
      </dgm:prSet>
      <dgm:spPr/>
    </dgm:pt>
    <dgm:pt modelId="{1A513724-5AA3-4D3A-AE5C-99DC087DC6C7}" type="pres">
      <dgm:prSet presAssocID="{553AF2B9-71B4-4AF3-BCD6-6BAD1D15C328}" presName="FiveNodes_2" presStyleLbl="node1" presStyleIdx="1" presStyleCnt="5">
        <dgm:presLayoutVars>
          <dgm:bulletEnabled val="1"/>
        </dgm:presLayoutVars>
      </dgm:prSet>
      <dgm:spPr/>
    </dgm:pt>
    <dgm:pt modelId="{941C0D33-AF5C-41F6-9C83-07C31127ADFE}" type="pres">
      <dgm:prSet presAssocID="{553AF2B9-71B4-4AF3-BCD6-6BAD1D15C328}" presName="FiveNodes_3" presStyleLbl="node1" presStyleIdx="2" presStyleCnt="5">
        <dgm:presLayoutVars>
          <dgm:bulletEnabled val="1"/>
        </dgm:presLayoutVars>
      </dgm:prSet>
      <dgm:spPr/>
    </dgm:pt>
    <dgm:pt modelId="{53AF6284-5997-4644-A014-6B72636D8EF8}" type="pres">
      <dgm:prSet presAssocID="{553AF2B9-71B4-4AF3-BCD6-6BAD1D15C328}" presName="FiveNodes_4" presStyleLbl="node1" presStyleIdx="3" presStyleCnt="5">
        <dgm:presLayoutVars>
          <dgm:bulletEnabled val="1"/>
        </dgm:presLayoutVars>
      </dgm:prSet>
      <dgm:spPr/>
    </dgm:pt>
    <dgm:pt modelId="{3740B78B-CEE8-405A-9C7A-7E60922DD7E2}" type="pres">
      <dgm:prSet presAssocID="{553AF2B9-71B4-4AF3-BCD6-6BAD1D15C328}" presName="FiveNodes_5" presStyleLbl="node1" presStyleIdx="4" presStyleCnt="5" custScaleX="89388" custScaleY="109334" custLinFactNeighborX="556" custLinFactNeighborY="38057">
        <dgm:presLayoutVars>
          <dgm:bulletEnabled val="1"/>
        </dgm:presLayoutVars>
      </dgm:prSet>
      <dgm:spPr/>
    </dgm:pt>
    <dgm:pt modelId="{0F4AF529-32CF-4544-BCA3-7C9F878CACFB}" type="pres">
      <dgm:prSet presAssocID="{553AF2B9-71B4-4AF3-BCD6-6BAD1D15C328}" presName="FiveConn_1-2" presStyleLbl="fgAccFollowNode1" presStyleIdx="0" presStyleCnt="4">
        <dgm:presLayoutVars>
          <dgm:bulletEnabled val="1"/>
        </dgm:presLayoutVars>
      </dgm:prSet>
      <dgm:spPr/>
    </dgm:pt>
    <dgm:pt modelId="{F717EB36-F0BC-48CC-AFB8-9F763D548FEF}" type="pres">
      <dgm:prSet presAssocID="{553AF2B9-71B4-4AF3-BCD6-6BAD1D15C328}" presName="FiveConn_2-3" presStyleLbl="fgAccFollowNode1" presStyleIdx="1" presStyleCnt="4">
        <dgm:presLayoutVars>
          <dgm:bulletEnabled val="1"/>
        </dgm:presLayoutVars>
      </dgm:prSet>
      <dgm:spPr/>
    </dgm:pt>
    <dgm:pt modelId="{D9AE1D4B-BF8E-4A90-93BF-39A9F0AE31F7}" type="pres">
      <dgm:prSet presAssocID="{553AF2B9-71B4-4AF3-BCD6-6BAD1D15C328}" presName="FiveConn_3-4" presStyleLbl="fgAccFollowNode1" presStyleIdx="2" presStyleCnt="4">
        <dgm:presLayoutVars>
          <dgm:bulletEnabled val="1"/>
        </dgm:presLayoutVars>
      </dgm:prSet>
      <dgm:spPr/>
    </dgm:pt>
    <dgm:pt modelId="{82E6BA01-D5C0-46BC-AAD7-8C21ED8F76F6}" type="pres">
      <dgm:prSet presAssocID="{553AF2B9-71B4-4AF3-BCD6-6BAD1D15C328}" presName="FiveConn_4-5" presStyleLbl="fgAccFollowNode1" presStyleIdx="3" presStyleCnt="4">
        <dgm:presLayoutVars>
          <dgm:bulletEnabled val="1"/>
        </dgm:presLayoutVars>
      </dgm:prSet>
      <dgm:spPr/>
    </dgm:pt>
    <dgm:pt modelId="{32528850-193D-44A6-9A19-84287A23A81F}" type="pres">
      <dgm:prSet presAssocID="{553AF2B9-71B4-4AF3-BCD6-6BAD1D15C328}" presName="FiveNodes_1_text" presStyleLbl="node1" presStyleIdx="4" presStyleCnt="5">
        <dgm:presLayoutVars>
          <dgm:bulletEnabled val="1"/>
        </dgm:presLayoutVars>
      </dgm:prSet>
      <dgm:spPr/>
    </dgm:pt>
    <dgm:pt modelId="{310220DD-6922-4D4F-83D8-70DAA62766C5}" type="pres">
      <dgm:prSet presAssocID="{553AF2B9-71B4-4AF3-BCD6-6BAD1D15C328}" presName="FiveNodes_2_text" presStyleLbl="node1" presStyleIdx="4" presStyleCnt="5">
        <dgm:presLayoutVars>
          <dgm:bulletEnabled val="1"/>
        </dgm:presLayoutVars>
      </dgm:prSet>
      <dgm:spPr/>
    </dgm:pt>
    <dgm:pt modelId="{EFDEC265-919B-43E3-953D-098BB935D9C8}" type="pres">
      <dgm:prSet presAssocID="{553AF2B9-71B4-4AF3-BCD6-6BAD1D15C328}" presName="FiveNodes_3_text" presStyleLbl="node1" presStyleIdx="4" presStyleCnt="5">
        <dgm:presLayoutVars>
          <dgm:bulletEnabled val="1"/>
        </dgm:presLayoutVars>
      </dgm:prSet>
      <dgm:spPr/>
    </dgm:pt>
    <dgm:pt modelId="{0D253EF6-8F12-4A46-AC6D-56C52380EC65}" type="pres">
      <dgm:prSet presAssocID="{553AF2B9-71B4-4AF3-BCD6-6BAD1D15C328}" presName="FiveNodes_4_text" presStyleLbl="node1" presStyleIdx="4" presStyleCnt="5">
        <dgm:presLayoutVars>
          <dgm:bulletEnabled val="1"/>
        </dgm:presLayoutVars>
      </dgm:prSet>
      <dgm:spPr/>
    </dgm:pt>
    <dgm:pt modelId="{6C8DCF46-6FAE-46CD-B6D3-7B571BB1FB27}" type="pres">
      <dgm:prSet presAssocID="{553AF2B9-71B4-4AF3-BCD6-6BAD1D15C32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09FBC0F-1014-4F70-9423-49C238784607}" srcId="{553AF2B9-71B4-4AF3-BCD6-6BAD1D15C328}" destId="{37280B45-AAD7-48F6-A151-15832B8116A4}" srcOrd="1" destOrd="0" parTransId="{DAE6796C-7E01-4D0E-8043-4E62DD53B5BC}" sibTransId="{1B54C2E2-433C-49F5-8C8E-38EC8CBC1D42}"/>
    <dgm:cxn modelId="{C4C57311-B8E0-451F-9BFA-E96CCD70F41E}" type="presOf" srcId="{553AF2B9-71B4-4AF3-BCD6-6BAD1D15C328}" destId="{4BD4F8F9-477D-4B04-A6F7-464F89517484}" srcOrd="0" destOrd="0" presId="urn:microsoft.com/office/officeart/2005/8/layout/vProcess5"/>
    <dgm:cxn modelId="{836F8416-AE65-4A11-AA32-099EB0ADC4B0}" type="presOf" srcId="{E0B86C7C-8B21-4680-9CB1-5C90843626F6}" destId="{53AF6284-5997-4644-A014-6B72636D8EF8}" srcOrd="0" destOrd="0" presId="urn:microsoft.com/office/officeart/2005/8/layout/vProcess5"/>
    <dgm:cxn modelId="{5B1EE71F-DE6E-48DA-958E-4AE352F6406E}" type="presOf" srcId="{8B918CC7-3CBA-40D3-AFDD-F236560207D8}" destId="{32528850-193D-44A6-9A19-84287A23A81F}" srcOrd="1" destOrd="0" presId="urn:microsoft.com/office/officeart/2005/8/layout/vProcess5"/>
    <dgm:cxn modelId="{F06FD322-E84A-44E8-9926-25E17CCA4BB3}" srcId="{553AF2B9-71B4-4AF3-BCD6-6BAD1D15C328}" destId="{14BDA6DA-4CE8-4898-81CE-91B435BDF721}" srcOrd="7" destOrd="0" parTransId="{93CEDA37-B415-4BC4-83DD-722195C8683F}" sibTransId="{1AA7AF7D-6AF9-423C-A6D6-65051734FCB9}"/>
    <dgm:cxn modelId="{C5981828-B78D-4FB4-9AE5-107FF8688F27}" srcId="{553AF2B9-71B4-4AF3-BCD6-6BAD1D15C328}" destId="{964007BE-2878-4B3B-AC40-432F0AE76AC9}" srcOrd="2" destOrd="0" parTransId="{F70A8FBB-1FBC-41BD-BFC3-490F7489EC54}" sibTransId="{913B6E3B-9ED5-4132-BEFA-059C129B7D08}"/>
    <dgm:cxn modelId="{D6981A2C-83F1-4969-93CB-E5A0D99FCBBC}" srcId="{553AF2B9-71B4-4AF3-BCD6-6BAD1D15C328}" destId="{8B918CC7-3CBA-40D3-AFDD-F236560207D8}" srcOrd="0" destOrd="0" parTransId="{A613E56E-099A-4C12-AE64-1193BED7177F}" sibTransId="{B217E650-82C3-4E0A-AAD0-0C95044DC34C}"/>
    <dgm:cxn modelId="{DBCBFE44-380D-47A1-A91A-1C0CF4782E37}" type="presOf" srcId="{964007BE-2878-4B3B-AC40-432F0AE76AC9}" destId="{EFDEC265-919B-43E3-953D-098BB935D9C8}" srcOrd="1" destOrd="0" presId="urn:microsoft.com/office/officeart/2005/8/layout/vProcess5"/>
    <dgm:cxn modelId="{1E59AF6C-8A39-45B0-98B0-D899838FDCC0}" type="presOf" srcId="{E0B86C7C-8B21-4680-9CB1-5C90843626F6}" destId="{0D253EF6-8F12-4A46-AC6D-56C52380EC65}" srcOrd="1" destOrd="0" presId="urn:microsoft.com/office/officeart/2005/8/layout/vProcess5"/>
    <dgm:cxn modelId="{AA13F46C-B75C-4AD6-B59A-7F5A0FB0FECC}" srcId="{553AF2B9-71B4-4AF3-BCD6-6BAD1D15C328}" destId="{E0B86C7C-8B21-4680-9CB1-5C90843626F6}" srcOrd="3" destOrd="0" parTransId="{24CAA597-5B0C-4B01-9A07-2292ABDE41AF}" sibTransId="{F71A84FB-C44E-453E-9DF4-A2C76BEBE48F}"/>
    <dgm:cxn modelId="{3038E97A-B7C2-4BA6-BC34-3AD9E3234008}" type="presOf" srcId="{8B918CC7-3CBA-40D3-AFDD-F236560207D8}" destId="{91A5360F-957D-4A43-8EB1-05491A7B3D71}" srcOrd="0" destOrd="0" presId="urn:microsoft.com/office/officeart/2005/8/layout/vProcess5"/>
    <dgm:cxn modelId="{F9FD2186-415F-40A6-B7BA-A873F77DB729}" type="presOf" srcId="{964007BE-2878-4B3B-AC40-432F0AE76AC9}" destId="{941C0D33-AF5C-41F6-9C83-07C31127ADFE}" srcOrd="0" destOrd="0" presId="urn:microsoft.com/office/officeart/2005/8/layout/vProcess5"/>
    <dgm:cxn modelId="{9ED5F686-C9E4-4CC3-B518-BCC8C6BCBA58}" type="presOf" srcId="{B217E650-82C3-4E0A-AAD0-0C95044DC34C}" destId="{0F4AF529-32CF-4544-BCA3-7C9F878CACFB}" srcOrd="0" destOrd="0" presId="urn:microsoft.com/office/officeart/2005/8/layout/vProcess5"/>
    <dgm:cxn modelId="{BE70BF87-7B4F-4194-B11D-9E38AA1ECF75}" type="presOf" srcId="{37280B45-AAD7-48F6-A151-15832B8116A4}" destId="{310220DD-6922-4D4F-83D8-70DAA62766C5}" srcOrd="1" destOrd="0" presId="urn:microsoft.com/office/officeart/2005/8/layout/vProcess5"/>
    <dgm:cxn modelId="{92E64D89-A58E-4DA9-9C81-9B9234B0E0AF}" type="presOf" srcId="{C799AEB4-F49F-494D-9E50-BB27BDD98DF0}" destId="{3740B78B-CEE8-405A-9C7A-7E60922DD7E2}" srcOrd="0" destOrd="0" presId="urn:microsoft.com/office/officeart/2005/8/layout/vProcess5"/>
    <dgm:cxn modelId="{628DE892-F49D-4A0A-9966-620CFA53E939}" srcId="{553AF2B9-71B4-4AF3-BCD6-6BAD1D15C328}" destId="{C799AEB4-F49F-494D-9E50-BB27BDD98DF0}" srcOrd="4" destOrd="0" parTransId="{99BBFE23-9306-4925-90BA-2B9AB2AF9EBB}" sibTransId="{68520AE3-1BC2-4C77-B5F6-5A0F310BA655}"/>
    <dgm:cxn modelId="{7C3F9394-769D-47C6-831D-0CF5D54A73EB}" srcId="{553AF2B9-71B4-4AF3-BCD6-6BAD1D15C328}" destId="{60F12815-C5DE-4D21-AE07-68592A5BEE3B}" srcOrd="5" destOrd="0" parTransId="{21052899-5465-4BE3-80BE-5148875139A0}" sibTransId="{B192C70B-13B4-4C22-9C0F-D64700861C47}"/>
    <dgm:cxn modelId="{3CD70296-5436-44C8-B790-E0A209A799C7}" type="presOf" srcId="{1B54C2E2-433C-49F5-8C8E-38EC8CBC1D42}" destId="{F717EB36-F0BC-48CC-AFB8-9F763D548FEF}" srcOrd="0" destOrd="0" presId="urn:microsoft.com/office/officeart/2005/8/layout/vProcess5"/>
    <dgm:cxn modelId="{2B5708A8-AAD2-4743-934B-5D668E82B741}" type="presOf" srcId="{37280B45-AAD7-48F6-A151-15832B8116A4}" destId="{1A513724-5AA3-4D3A-AE5C-99DC087DC6C7}" srcOrd="0" destOrd="0" presId="urn:microsoft.com/office/officeart/2005/8/layout/vProcess5"/>
    <dgm:cxn modelId="{248DEFB0-3EAA-44B2-9C26-6871FDACF109}" type="presOf" srcId="{C799AEB4-F49F-494D-9E50-BB27BDD98DF0}" destId="{6C8DCF46-6FAE-46CD-B6D3-7B571BB1FB27}" srcOrd="1" destOrd="0" presId="urn:microsoft.com/office/officeart/2005/8/layout/vProcess5"/>
    <dgm:cxn modelId="{13857BB2-F7B0-41C0-BDEF-7B80B48D3462}" srcId="{553AF2B9-71B4-4AF3-BCD6-6BAD1D15C328}" destId="{7082629B-3F6D-4D95-A9D3-1D593C351C16}" srcOrd="8" destOrd="0" parTransId="{525D9E24-5B29-49F3-8779-71E5917E7468}" sibTransId="{4551FA35-6ED5-4EE3-9464-DF62F845ED69}"/>
    <dgm:cxn modelId="{976C73C2-C8FD-44DE-B4F3-A4B987427825}" type="presOf" srcId="{F71A84FB-C44E-453E-9DF4-A2C76BEBE48F}" destId="{82E6BA01-D5C0-46BC-AAD7-8C21ED8F76F6}" srcOrd="0" destOrd="0" presId="urn:microsoft.com/office/officeart/2005/8/layout/vProcess5"/>
    <dgm:cxn modelId="{1944C4D1-52C4-40AC-B3E0-3587B1C93C21}" srcId="{553AF2B9-71B4-4AF3-BCD6-6BAD1D15C328}" destId="{CCDCE3E5-0ECD-46B8-BB11-AFAB54F0BCC9}" srcOrd="6" destOrd="0" parTransId="{0ED972EA-00B8-4C71-AAA6-A106BDA1D632}" sibTransId="{28C98CAE-54AB-43B7-B947-5016F41972A8}"/>
    <dgm:cxn modelId="{4CEE81DB-8972-4552-9614-8FD9D540EEAA}" type="presOf" srcId="{913B6E3B-9ED5-4132-BEFA-059C129B7D08}" destId="{D9AE1D4B-BF8E-4A90-93BF-39A9F0AE31F7}" srcOrd="0" destOrd="0" presId="urn:microsoft.com/office/officeart/2005/8/layout/vProcess5"/>
    <dgm:cxn modelId="{1BAE225C-BF21-4EE5-82B6-6C88B7A58A64}" type="presParOf" srcId="{4BD4F8F9-477D-4B04-A6F7-464F89517484}" destId="{6CD40AA7-24B8-415A-AF0C-C3FDEA1F0CD7}" srcOrd="0" destOrd="0" presId="urn:microsoft.com/office/officeart/2005/8/layout/vProcess5"/>
    <dgm:cxn modelId="{1C57F566-C7F5-4ADE-95DE-9B19AA830F78}" type="presParOf" srcId="{4BD4F8F9-477D-4B04-A6F7-464F89517484}" destId="{91A5360F-957D-4A43-8EB1-05491A7B3D71}" srcOrd="1" destOrd="0" presId="urn:microsoft.com/office/officeart/2005/8/layout/vProcess5"/>
    <dgm:cxn modelId="{7A1D3629-07BA-4D4B-8B36-1714471AE6AD}" type="presParOf" srcId="{4BD4F8F9-477D-4B04-A6F7-464F89517484}" destId="{1A513724-5AA3-4D3A-AE5C-99DC087DC6C7}" srcOrd="2" destOrd="0" presId="urn:microsoft.com/office/officeart/2005/8/layout/vProcess5"/>
    <dgm:cxn modelId="{9FD43AEE-A255-4F96-82FF-1DAD166A552B}" type="presParOf" srcId="{4BD4F8F9-477D-4B04-A6F7-464F89517484}" destId="{941C0D33-AF5C-41F6-9C83-07C31127ADFE}" srcOrd="3" destOrd="0" presId="urn:microsoft.com/office/officeart/2005/8/layout/vProcess5"/>
    <dgm:cxn modelId="{A4E67395-9311-4EF5-8AE9-6312498D291A}" type="presParOf" srcId="{4BD4F8F9-477D-4B04-A6F7-464F89517484}" destId="{53AF6284-5997-4644-A014-6B72636D8EF8}" srcOrd="4" destOrd="0" presId="urn:microsoft.com/office/officeart/2005/8/layout/vProcess5"/>
    <dgm:cxn modelId="{CF6C11E3-5B20-4293-9B5A-9C9CB5D5AB72}" type="presParOf" srcId="{4BD4F8F9-477D-4B04-A6F7-464F89517484}" destId="{3740B78B-CEE8-405A-9C7A-7E60922DD7E2}" srcOrd="5" destOrd="0" presId="urn:microsoft.com/office/officeart/2005/8/layout/vProcess5"/>
    <dgm:cxn modelId="{E5E9D099-709D-4778-94BF-451C4A9B060D}" type="presParOf" srcId="{4BD4F8F9-477D-4B04-A6F7-464F89517484}" destId="{0F4AF529-32CF-4544-BCA3-7C9F878CACFB}" srcOrd="6" destOrd="0" presId="urn:microsoft.com/office/officeart/2005/8/layout/vProcess5"/>
    <dgm:cxn modelId="{372A8954-7A1E-49C5-97B4-970F8857BD1B}" type="presParOf" srcId="{4BD4F8F9-477D-4B04-A6F7-464F89517484}" destId="{F717EB36-F0BC-48CC-AFB8-9F763D548FEF}" srcOrd="7" destOrd="0" presId="urn:microsoft.com/office/officeart/2005/8/layout/vProcess5"/>
    <dgm:cxn modelId="{671DADE8-2423-45ED-80F4-54AEF4163322}" type="presParOf" srcId="{4BD4F8F9-477D-4B04-A6F7-464F89517484}" destId="{D9AE1D4B-BF8E-4A90-93BF-39A9F0AE31F7}" srcOrd="8" destOrd="0" presId="urn:microsoft.com/office/officeart/2005/8/layout/vProcess5"/>
    <dgm:cxn modelId="{B8F1CF82-86A1-4491-90E1-F79633C0BB9F}" type="presParOf" srcId="{4BD4F8F9-477D-4B04-A6F7-464F89517484}" destId="{82E6BA01-D5C0-46BC-AAD7-8C21ED8F76F6}" srcOrd="9" destOrd="0" presId="urn:microsoft.com/office/officeart/2005/8/layout/vProcess5"/>
    <dgm:cxn modelId="{2518B20C-CC22-41D2-A4A2-FA15126B71ED}" type="presParOf" srcId="{4BD4F8F9-477D-4B04-A6F7-464F89517484}" destId="{32528850-193D-44A6-9A19-84287A23A81F}" srcOrd="10" destOrd="0" presId="urn:microsoft.com/office/officeart/2005/8/layout/vProcess5"/>
    <dgm:cxn modelId="{02C857F9-7998-4B59-AA5A-98B209DDD128}" type="presParOf" srcId="{4BD4F8F9-477D-4B04-A6F7-464F89517484}" destId="{310220DD-6922-4D4F-83D8-70DAA62766C5}" srcOrd="11" destOrd="0" presId="urn:microsoft.com/office/officeart/2005/8/layout/vProcess5"/>
    <dgm:cxn modelId="{4F837016-A99F-4D0F-9511-08BBBA97DDB5}" type="presParOf" srcId="{4BD4F8F9-477D-4B04-A6F7-464F89517484}" destId="{EFDEC265-919B-43E3-953D-098BB935D9C8}" srcOrd="12" destOrd="0" presId="urn:microsoft.com/office/officeart/2005/8/layout/vProcess5"/>
    <dgm:cxn modelId="{D77B30A3-1B22-4F6C-855D-C6650F1889A7}" type="presParOf" srcId="{4BD4F8F9-477D-4B04-A6F7-464F89517484}" destId="{0D253EF6-8F12-4A46-AC6D-56C52380EC65}" srcOrd="13" destOrd="0" presId="urn:microsoft.com/office/officeart/2005/8/layout/vProcess5"/>
    <dgm:cxn modelId="{0510EE13-0737-420D-9891-54A5C9B27321}" type="presParOf" srcId="{4BD4F8F9-477D-4B04-A6F7-464F89517484}" destId="{6C8DCF46-6FAE-46CD-B6D3-7B571BB1FB2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C6055F-3959-456C-A5EB-F423EDD21D0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AAE399E-5671-4727-9C6B-18ACF01C79F8}">
      <dgm:prSet/>
      <dgm:spPr/>
      <dgm:t>
        <a:bodyPr/>
        <a:lstStyle/>
        <a:p>
          <a:r>
            <a:rPr lang="ru-RU" b="1" dirty="0"/>
            <a:t>Национальный проект «Технологическое обеспечение продовольственной безопасности» </a:t>
          </a:r>
        </a:p>
      </dgm:t>
    </dgm:pt>
    <dgm:pt modelId="{65F33479-E2A5-4B89-ACC5-323C98C9F6FA}" type="parTrans" cxnId="{2A26A1E8-9266-4035-8527-3A628CEB350F}">
      <dgm:prSet/>
      <dgm:spPr/>
      <dgm:t>
        <a:bodyPr/>
        <a:lstStyle/>
        <a:p>
          <a:endParaRPr lang="ru-RU"/>
        </a:p>
      </dgm:t>
    </dgm:pt>
    <dgm:pt modelId="{AB5002B3-6DD9-4FA6-A467-9626E52648BE}" type="sibTrans" cxnId="{2A26A1E8-9266-4035-8527-3A628CEB350F}">
      <dgm:prSet/>
      <dgm:spPr/>
      <dgm:t>
        <a:bodyPr/>
        <a:lstStyle/>
        <a:p>
          <a:endParaRPr lang="ru-RU"/>
        </a:p>
      </dgm:t>
    </dgm:pt>
    <dgm:pt modelId="{50824791-06EF-449D-8B4F-B35C6782D7B8}">
      <dgm:prSet/>
      <dgm:spPr/>
      <dgm:t>
        <a:bodyPr/>
        <a:lstStyle/>
        <a:p>
          <a:r>
            <a:rPr lang="ru-RU" b="1" dirty="0"/>
            <a:t>Кадры для АПК</a:t>
          </a:r>
        </a:p>
        <a:p>
          <a:endParaRPr lang="ru-RU" b="1" dirty="0"/>
        </a:p>
      </dgm:t>
    </dgm:pt>
    <dgm:pt modelId="{E9B831C0-BC43-49BD-9B2D-EDB7E285B50D}" type="parTrans" cxnId="{909E0A42-6301-4539-B2A2-B0EFF8330A9B}">
      <dgm:prSet/>
      <dgm:spPr/>
      <dgm:t>
        <a:bodyPr/>
        <a:lstStyle/>
        <a:p>
          <a:endParaRPr lang="ru-RU"/>
        </a:p>
      </dgm:t>
    </dgm:pt>
    <dgm:pt modelId="{F99295A5-EE7F-41E1-A95D-95BA106F01EC}" type="sibTrans" cxnId="{909E0A42-6301-4539-B2A2-B0EFF8330A9B}">
      <dgm:prSet/>
      <dgm:spPr/>
      <dgm:t>
        <a:bodyPr/>
        <a:lstStyle/>
        <a:p>
          <a:endParaRPr lang="ru-RU"/>
        </a:p>
      </dgm:t>
    </dgm:pt>
    <dgm:pt modelId="{219AEEBB-1317-4F3E-8ADA-49DBE4131174}">
      <dgm:prSet/>
      <dgm:spPr/>
      <dgm:t>
        <a:bodyPr/>
        <a:lstStyle/>
        <a:p>
          <a:r>
            <a:rPr lang="ru-RU" b="1" dirty="0"/>
            <a:t>Показатель укомплектованности кадрами</a:t>
          </a:r>
        </a:p>
      </dgm:t>
    </dgm:pt>
    <dgm:pt modelId="{325E381B-7264-4E86-B678-4D23BFA871D0}" type="parTrans" cxnId="{07784412-1ED2-449D-B050-1D2E622E7DD1}">
      <dgm:prSet/>
      <dgm:spPr/>
      <dgm:t>
        <a:bodyPr/>
        <a:lstStyle/>
        <a:p>
          <a:endParaRPr lang="ru-RU"/>
        </a:p>
      </dgm:t>
    </dgm:pt>
    <dgm:pt modelId="{1CF65CFD-76E5-47EE-9F80-B27FE0721C50}" type="sibTrans" cxnId="{07784412-1ED2-449D-B050-1D2E622E7DD1}">
      <dgm:prSet/>
      <dgm:spPr/>
      <dgm:t>
        <a:bodyPr/>
        <a:lstStyle/>
        <a:p>
          <a:endParaRPr lang="ru-RU"/>
        </a:p>
      </dgm:t>
    </dgm:pt>
    <dgm:pt modelId="{CBF59CC5-23E3-4729-85DE-5050385C0821}" type="pres">
      <dgm:prSet presAssocID="{87C6055F-3959-456C-A5EB-F423EDD21D0B}" presName="CompostProcess" presStyleCnt="0">
        <dgm:presLayoutVars>
          <dgm:dir/>
          <dgm:resizeHandles val="exact"/>
        </dgm:presLayoutVars>
      </dgm:prSet>
      <dgm:spPr/>
    </dgm:pt>
    <dgm:pt modelId="{CF430D7C-9877-43F6-99EF-71387F344A4A}" type="pres">
      <dgm:prSet presAssocID="{87C6055F-3959-456C-A5EB-F423EDD21D0B}" presName="arrow" presStyleLbl="bgShp" presStyleIdx="0" presStyleCnt="1"/>
      <dgm:spPr/>
    </dgm:pt>
    <dgm:pt modelId="{C06D8F58-93A9-4365-969E-84B588759343}" type="pres">
      <dgm:prSet presAssocID="{87C6055F-3959-456C-A5EB-F423EDD21D0B}" presName="linearProcess" presStyleCnt="0"/>
      <dgm:spPr/>
    </dgm:pt>
    <dgm:pt modelId="{994DB5A5-3FCB-4707-8758-5A443AF27EC2}" type="pres">
      <dgm:prSet presAssocID="{EAAE399E-5671-4727-9C6B-18ACF01C79F8}" presName="textNode" presStyleLbl="node1" presStyleIdx="0" presStyleCnt="3">
        <dgm:presLayoutVars>
          <dgm:bulletEnabled val="1"/>
        </dgm:presLayoutVars>
      </dgm:prSet>
      <dgm:spPr/>
    </dgm:pt>
    <dgm:pt modelId="{B1F159B9-28E1-4B9E-81BE-8E10B4D3C5CC}" type="pres">
      <dgm:prSet presAssocID="{AB5002B3-6DD9-4FA6-A467-9626E52648BE}" presName="sibTrans" presStyleCnt="0"/>
      <dgm:spPr/>
    </dgm:pt>
    <dgm:pt modelId="{10E9E8C5-B3BA-4742-8D04-E52A7FA62051}" type="pres">
      <dgm:prSet presAssocID="{50824791-06EF-449D-8B4F-B35C6782D7B8}" presName="textNode" presStyleLbl="node1" presStyleIdx="1" presStyleCnt="3">
        <dgm:presLayoutVars>
          <dgm:bulletEnabled val="1"/>
        </dgm:presLayoutVars>
      </dgm:prSet>
      <dgm:spPr/>
    </dgm:pt>
    <dgm:pt modelId="{8D1154B2-7506-4692-B662-39372752DAD5}" type="pres">
      <dgm:prSet presAssocID="{F99295A5-EE7F-41E1-A95D-95BA106F01EC}" presName="sibTrans" presStyleCnt="0"/>
      <dgm:spPr/>
    </dgm:pt>
    <dgm:pt modelId="{878CFC53-AD67-4252-BA1A-80831520A14D}" type="pres">
      <dgm:prSet presAssocID="{219AEEBB-1317-4F3E-8ADA-49DBE413117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A7DB1608-F4AA-4B55-91AD-2031F009382A}" type="presOf" srcId="{50824791-06EF-449D-8B4F-B35C6782D7B8}" destId="{10E9E8C5-B3BA-4742-8D04-E52A7FA62051}" srcOrd="0" destOrd="0" presId="urn:microsoft.com/office/officeart/2005/8/layout/hProcess9"/>
    <dgm:cxn modelId="{07784412-1ED2-449D-B050-1D2E622E7DD1}" srcId="{87C6055F-3959-456C-A5EB-F423EDD21D0B}" destId="{219AEEBB-1317-4F3E-8ADA-49DBE4131174}" srcOrd="2" destOrd="0" parTransId="{325E381B-7264-4E86-B678-4D23BFA871D0}" sibTransId="{1CF65CFD-76E5-47EE-9F80-B27FE0721C50}"/>
    <dgm:cxn modelId="{ADB4EF27-0DB3-4F16-807D-D81C0B429A73}" type="presOf" srcId="{219AEEBB-1317-4F3E-8ADA-49DBE4131174}" destId="{878CFC53-AD67-4252-BA1A-80831520A14D}" srcOrd="0" destOrd="0" presId="urn:microsoft.com/office/officeart/2005/8/layout/hProcess9"/>
    <dgm:cxn modelId="{909E0A42-6301-4539-B2A2-B0EFF8330A9B}" srcId="{87C6055F-3959-456C-A5EB-F423EDD21D0B}" destId="{50824791-06EF-449D-8B4F-B35C6782D7B8}" srcOrd="1" destOrd="0" parTransId="{E9B831C0-BC43-49BD-9B2D-EDB7E285B50D}" sibTransId="{F99295A5-EE7F-41E1-A95D-95BA106F01EC}"/>
    <dgm:cxn modelId="{871C6F56-7180-4C1C-8AB8-1BC4ED32F5E4}" type="presOf" srcId="{EAAE399E-5671-4727-9C6B-18ACF01C79F8}" destId="{994DB5A5-3FCB-4707-8758-5A443AF27EC2}" srcOrd="0" destOrd="0" presId="urn:microsoft.com/office/officeart/2005/8/layout/hProcess9"/>
    <dgm:cxn modelId="{38C7557D-1460-4FC1-BB85-8976CFBED022}" type="presOf" srcId="{87C6055F-3959-456C-A5EB-F423EDD21D0B}" destId="{CBF59CC5-23E3-4729-85DE-5050385C0821}" srcOrd="0" destOrd="0" presId="urn:microsoft.com/office/officeart/2005/8/layout/hProcess9"/>
    <dgm:cxn modelId="{2A26A1E8-9266-4035-8527-3A628CEB350F}" srcId="{87C6055F-3959-456C-A5EB-F423EDD21D0B}" destId="{EAAE399E-5671-4727-9C6B-18ACF01C79F8}" srcOrd="0" destOrd="0" parTransId="{65F33479-E2A5-4B89-ACC5-323C98C9F6FA}" sibTransId="{AB5002B3-6DD9-4FA6-A467-9626E52648BE}"/>
    <dgm:cxn modelId="{84ACD8B9-AE73-480A-A07A-4DA518267144}" type="presParOf" srcId="{CBF59CC5-23E3-4729-85DE-5050385C0821}" destId="{CF430D7C-9877-43F6-99EF-71387F344A4A}" srcOrd="0" destOrd="0" presId="urn:microsoft.com/office/officeart/2005/8/layout/hProcess9"/>
    <dgm:cxn modelId="{98F1BCE9-471C-46C3-8F1F-E93F05B58350}" type="presParOf" srcId="{CBF59CC5-23E3-4729-85DE-5050385C0821}" destId="{C06D8F58-93A9-4365-969E-84B588759343}" srcOrd="1" destOrd="0" presId="urn:microsoft.com/office/officeart/2005/8/layout/hProcess9"/>
    <dgm:cxn modelId="{7959ED46-4954-46CB-943D-BB509A6621AD}" type="presParOf" srcId="{C06D8F58-93A9-4365-969E-84B588759343}" destId="{994DB5A5-3FCB-4707-8758-5A443AF27EC2}" srcOrd="0" destOrd="0" presId="urn:microsoft.com/office/officeart/2005/8/layout/hProcess9"/>
    <dgm:cxn modelId="{5AF66F73-616B-4A71-9BEC-8F45CCAC3E39}" type="presParOf" srcId="{C06D8F58-93A9-4365-969E-84B588759343}" destId="{B1F159B9-28E1-4B9E-81BE-8E10B4D3C5CC}" srcOrd="1" destOrd="0" presId="urn:microsoft.com/office/officeart/2005/8/layout/hProcess9"/>
    <dgm:cxn modelId="{DC39D1B2-22E2-46C3-A310-EBC4DA2C5857}" type="presParOf" srcId="{C06D8F58-93A9-4365-969E-84B588759343}" destId="{10E9E8C5-B3BA-4742-8D04-E52A7FA62051}" srcOrd="2" destOrd="0" presId="urn:microsoft.com/office/officeart/2005/8/layout/hProcess9"/>
    <dgm:cxn modelId="{CD89D033-858A-4B74-9C3F-CBB375696D80}" type="presParOf" srcId="{C06D8F58-93A9-4365-969E-84B588759343}" destId="{8D1154B2-7506-4692-B662-39372752DAD5}" srcOrd="3" destOrd="0" presId="urn:microsoft.com/office/officeart/2005/8/layout/hProcess9"/>
    <dgm:cxn modelId="{21D097A2-634A-4070-B4FF-DEFB9C55FDDD}" type="presParOf" srcId="{C06D8F58-93A9-4365-969E-84B588759343}" destId="{878CFC53-AD67-4252-BA1A-80831520A14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A1B84-7A65-4504-BDC5-D2FF6973261E}">
      <dsp:nvSpPr>
        <dsp:cNvPr id="0" name=""/>
        <dsp:cNvSpPr/>
      </dsp:nvSpPr>
      <dsp:spPr>
        <a:xfrm>
          <a:off x="0" y="0"/>
          <a:ext cx="8254213" cy="968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Институциональные «ловушки» (1990-2000-е)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b="1" kern="1200" dirty="0"/>
        </a:p>
      </dsp:txBody>
      <dsp:txXfrm>
        <a:off x="28360" y="28360"/>
        <a:ext cx="7096085" cy="911550"/>
      </dsp:txXfrm>
    </dsp:sp>
    <dsp:sp modelId="{C6045B05-5DA5-4C4F-AA93-742ECFE9B40D}">
      <dsp:nvSpPr>
        <dsp:cNvPr id="0" name=""/>
        <dsp:cNvSpPr/>
      </dsp:nvSpPr>
      <dsp:spPr>
        <a:xfrm>
          <a:off x="616386" y="1102752"/>
          <a:ext cx="8254213" cy="968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Экзогенные факторы (начиная с 2010 г.)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/>
        </a:p>
      </dsp:txBody>
      <dsp:txXfrm>
        <a:off x="644746" y="1131112"/>
        <a:ext cx="6951731" cy="911550"/>
      </dsp:txXfrm>
    </dsp:sp>
    <dsp:sp modelId="{43F81EF1-372B-4AF5-A0BE-D824C0475DEA}">
      <dsp:nvSpPr>
        <dsp:cNvPr id="0" name=""/>
        <dsp:cNvSpPr/>
      </dsp:nvSpPr>
      <dsp:spPr>
        <a:xfrm>
          <a:off x="1284526" y="2183196"/>
          <a:ext cx="8254213" cy="968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b="1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Институциональные условия последних лет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/>
        </a:p>
      </dsp:txBody>
      <dsp:txXfrm>
        <a:off x="1312886" y="2211556"/>
        <a:ext cx="6951731" cy="911550"/>
      </dsp:txXfrm>
    </dsp:sp>
    <dsp:sp modelId="{661CF1CA-062E-422B-8C05-E1D3E78D07EB}">
      <dsp:nvSpPr>
        <dsp:cNvPr id="0" name=""/>
        <dsp:cNvSpPr/>
      </dsp:nvSpPr>
      <dsp:spPr>
        <a:xfrm>
          <a:off x="1849158" y="3308258"/>
          <a:ext cx="8254213" cy="968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Технологические вызовы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b="1" kern="1200" dirty="0"/>
        </a:p>
      </dsp:txBody>
      <dsp:txXfrm>
        <a:off x="1877518" y="3336618"/>
        <a:ext cx="6951731" cy="911550"/>
      </dsp:txXfrm>
    </dsp:sp>
    <dsp:sp modelId="{8EFEF0BD-48E6-4DCE-B30F-0D0F561441CD}">
      <dsp:nvSpPr>
        <dsp:cNvPr id="0" name=""/>
        <dsp:cNvSpPr/>
      </dsp:nvSpPr>
      <dsp:spPr>
        <a:xfrm>
          <a:off x="2465544" y="4411011"/>
          <a:ext cx="8254213" cy="968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РОЛЬ ЧЕЛОВЕЧЕСКОГО ФАКТОРА</a:t>
          </a:r>
        </a:p>
      </dsp:txBody>
      <dsp:txXfrm>
        <a:off x="2493904" y="4439371"/>
        <a:ext cx="6951731" cy="911550"/>
      </dsp:txXfrm>
    </dsp:sp>
    <dsp:sp modelId="{6896B798-EC81-41C6-815C-C009A7E4FF15}">
      <dsp:nvSpPr>
        <dsp:cNvPr id="0" name=""/>
        <dsp:cNvSpPr/>
      </dsp:nvSpPr>
      <dsp:spPr>
        <a:xfrm>
          <a:off x="7624837" y="707375"/>
          <a:ext cx="629375" cy="6293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7766446" y="707375"/>
        <a:ext cx="346157" cy="473605"/>
      </dsp:txXfrm>
    </dsp:sp>
    <dsp:sp modelId="{05E1CCED-90A0-4F6B-8BDD-2F7D74A4E3E6}">
      <dsp:nvSpPr>
        <dsp:cNvPr id="0" name=""/>
        <dsp:cNvSpPr/>
      </dsp:nvSpPr>
      <dsp:spPr>
        <a:xfrm>
          <a:off x="8241223" y="1810128"/>
          <a:ext cx="629375" cy="6293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8382832" y="1810128"/>
        <a:ext cx="346157" cy="473605"/>
      </dsp:txXfrm>
    </dsp:sp>
    <dsp:sp modelId="{87CE4990-2E27-4ACF-9D21-A5339FE55CDB}">
      <dsp:nvSpPr>
        <dsp:cNvPr id="0" name=""/>
        <dsp:cNvSpPr/>
      </dsp:nvSpPr>
      <dsp:spPr>
        <a:xfrm>
          <a:off x="8857609" y="2896743"/>
          <a:ext cx="629375" cy="6293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8999218" y="2896743"/>
        <a:ext cx="346157" cy="473605"/>
      </dsp:txXfrm>
    </dsp:sp>
    <dsp:sp modelId="{1EC88AA7-3EA4-4B5F-B930-0BE76220C4C4}">
      <dsp:nvSpPr>
        <dsp:cNvPr id="0" name=""/>
        <dsp:cNvSpPr/>
      </dsp:nvSpPr>
      <dsp:spPr>
        <a:xfrm>
          <a:off x="9473995" y="4010254"/>
          <a:ext cx="629375" cy="6293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9615604" y="4010254"/>
        <a:ext cx="346157" cy="473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5360F-957D-4A43-8EB1-05491A7B3D71}">
      <dsp:nvSpPr>
        <dsp:cNvPr id="0" name=""/>
        <dsp:cNvSpPr/>
      </dsp:nvSpPr>
      <dsp:spPr>
        <a:xfrm>
          <a:off x="-224576" y="-22594"/>
          <a:ext cx="9152519" cy="968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Индекс производства продукции агропромышленного комплекса (в сопоставимых ценах) к уровню 2021 года – 125%</a:t>
          </a:r>
        </a:p>
      </dsp:txBody>
      <dsp:txXfrm>
        <a:off x="-196216" y="5766"/>
        <a:ext cx="7874525" cy="911550"/>
      </dsp:txXfrm>
    </dsp:sp>
    <dsp:sp modelId="{1A513724-5AA3-4D3A-AE5C-99DC087DC6C7}">
      <dsp:nvSpPr>
        <dsp:cNvPr id="0" name=""/>
        <dsp:cNvSpPr/>
      </dsp:nvSpPr>
      <dsp:spPr>
        <a:xfrm>
          <a:off x="840962" y="1080158"/>
          <a:ext cx="8254213" cy="968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Индекс продуктивности сельскохозяйственных животных в среднем за 5 лет – 140 ед.</a:t>
          </a:r>
        </a:p>
      </dsp:txBody>
      <dsp:txXfrm>
        <a:off x="869322" y="1108518"/>
        <a:ext cx="6951731" cy="911550"/>
      </dsp:txXfrm>
    </dsp:sp>
    <dsp:sp modelId="{941C0D33-AF5C-41F6-9C83-07C31127ADFE}">
      <dsp:nvSpPr>
        <dsp:cNvPr id="0" name=""/>
        <dsp:cNvSpPr/>
      </dsp:nvSpPr>
      <dsp:spPr>
        <a:xfrm>
          <a:off x="1457348" y="2182911"/>
          <a:ext cx="8254213" cy="968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Индекс урожайности сельскохозяйственных культур в среднем за 5 лет – 29 процент </a:t>
          </a:r>
          <a:r>
            <a:rPr lang="ru-RU" sz="2000" b="1" kern="1200" dirty="0" err="1"/>
            <a:t>ед</a:t>
          </a:r>
          <a:endParaRPr lang="ru-RU" sz="2000" b="1" kern="1200" dirty="0"/>
        </a:p>
      </dsp:txBody>
      <dsp:txXfrm>
        <a:off x="1485708" y="2211271"/>
        <a:ext cx="6951731" cy="911550"/>
      </dsp:txXfrm>
    </dsp:sp>
    <dsp:sp modelId="{53AF6284-5997-4644-A014-6B72636D8EF8}">
      <dsp:nvSpPr>
        <dsp:cNvPr id="0" name=""/>
        <dsp:cNvSpPr/>
      </dsp:nvSpPr>
      <dsp:spPr>
        <a:xfrm>
          <a:off x="2073734" y="3285663"/>
          <a:ext cx="8254213" cy="968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Достигнутый уровень технологической независимости в сфере продовольственной безопасности – 66,7%</a:t>
          </a:r>
        </a:p>
      </dsp:txBody>
      <dsp:txXfrm>
        <a:off x="2102094" y="3314023"/>
        <a:ext cx="6951731" cy="911550"/>
      </dsp:txXfrm>
    </dsp:sp>
    <dsp:sp modelId="{3740B78B-CEE8-405A-9C7A-7E60922DD7E2}">
      <dsp:nvSpPr>
        <dsp:cNvPr id="0" name=""/>
        <dsp:cNvSpPr/>
      </dsp:nvSpPr>
      <dsp:spPr>
        <a:xfrm>
          <a:off x="3173982" y="4343227"/>
          <a:ext cx="7378276" cy="1058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Производительность труда в 2025 году должна вырасти на 1,5%, а к 2030-му — на 15,8% к уровню 2023-го</a:t>
          </a:r>
        </a:p>
      </dsp:txBody>
      <dsp:txXfrm>
        <a:off x="3204989" y="4374234"/>
        <a:ext cx="6202700" cy="996635"/>
      </dsp:txXfrm>
    </dsp:sp>
    <dsp:sp modelId="{0F4AF529-32CF-4544-BCA3-7C9F878CACFB}">
      <dsp:nvSpPr>
        <dsp:cNvPr id="0" name=""/>
        <dsp:cNvSpPr/>
      </dsp:nvSpPr>
      <dsp:spPr>
        <a:xfrm>
          <a:off x="7849414" y="684780"/>
          <a:ext cx="629375" cy="6293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7991023" y="684780"/>
        <a:ext cx="346157" cy="473605"/>
      </dsp:txXfrm>
    </dsp:sp>
    <dsp:sp modelId="{F717EB36-F0BC-48CC-AFB8-9F763D548FEF}">
      <dsp:nvSpPr>
        <dsp:cNvPr id="0" name=""/>
        <dsp:cNvSpPr/>
      </dsp:nvSpPr>
      <dsp:spPr>
        <a:xfrm>
          <a:off x="8465800" y="1787533"/>
          <a:ext cx="629375" cy="6293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8607409" y="1787533"/>
        <a:ext cx="346157" cy="473605"/>
      </dsp:txXfrm>
    </dsp:sp>
    <dsp:sp modelId="{D9AE1D4B-BF8E-4A90-93BF-39A9F0AE31F7}">
      <dsp:nvSpPr>
        <dsp:cNvPr id="0" name=""/>
        <dsp:cNvSpPr/>
      </dsp:nvSpPr>
      <dsp:spPr>
        <a:xfrm>
          <a:off x="9082186" y="2874148"/>
          <a:ext cx="629375" cy="6293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9223795" y="2874148"/>
        <a:ext cx="346157" cy="473605"/>
      </dsp:txXfrm>
    </dsp:sp>
    <dsp:sp modelId="{82E6BA01-D5C0-46BC-AAD7-8C21ED8F76F6}">
      <dsp:nvSpPr>
        <dsp:cNvPr id="0" name=""/>
        <dsp:cNvSpPr/>
      </dsp:nvSpPr>
      <dsp:spPr>
        <a:xfrm>
          <a:off x="9698572" y="3987660"/>
          <a:ext cx="629375" cy="6293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9840181" y="3987660"/>
        <a:ext cx="346157" cy="4736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5360F-957D-4A43-8EB1-05491A7B3D71}">
      <dsp:nvSpPr>
        <dsp:cNvPr id="0" name=""/>
        <dsp:cNvSpPr/>
      </dsp:nvSpPr>
      <dsp:spPr>
        <a:xfrm>
          <a:off x="-224576" y="-22594"/>
          <a:ext cx="9152519" cy="968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Биотехнологии в АПК</a:t>
          </a:r>
        </a:p>
      </dsp:txBody>
      <dsp:txXfrm>
        <a:off x="-196216" y="5766"/>
        <a:ext cx="7874525" cy="911550"/>
      </dsp:txXfrm>
    </dsp:sp>
    <dsp:sp modelId="{1A513724-5AA3-4D3A-AE5C-99DC087DC6C7}">
      <dsp:nvSpPr>
        <dsp:cNvPr id="0" name=""/>
        <dsp:cNvSpPr/>
      </dsp:nvSpPr>
      <dsp:spPr>
        <a:xfrm>
          <a:off x="840962" y="1080158"/>
          <a:ext cx="8254213" cy="968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Селекция и генетика</a:t>
          </a:r>
        </a:p>
      </dsp:txBody>
      <dsp:txXfrm>
        <a:off x="869322" y="1108518"/>
        <a:ext cx="6951731" cy="911550"/>
      </dsp:txXfrm>
    </dsp:sp>
    <dsp:sp modelId="{941C0D33-AF5C-41F6-9C83-07C31127ADFE}">
      <dsp:nvSpPr>
        <dsp:cNvPr id="0" name=""/>
        <dsp:cNvSpPr/>
      </dsp:nvSpPr>
      <dsp:spPr>
        <a:xfrm>
          <a:off x="1457348" y="2182911"/>
          <a:ext cx="8254213" cy="968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Ветеринарные препараты</a:t>
          </a:r>
        </a:p>
      </dsp:txBody>
      <dsp:txXfrm>
        <a:off x="1485708" y="2211271"/>
        <a:ext cx="6951731" cy="911550"/>
      </dsp:txXfrm>
    </dsp:sp>
    <dsp:sp modelId="{53AF6284-5997-4644-A014-6B72636D8EF8}">
      <dsp:nvSpPr>
        <dsp:cNvPr id="0" name=""/>
        <dsp:cNvSpPr/>
      </dsp:nvSpPr>
      <dsp:spPr>
        <a:xfrm>
          <a:off x="2073734" y="3285663"/>
          <a:ext cx="8254213" cy="968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Техника и оборудование для АПК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b="1" kern="1200" dirty="0"/>
        </a:p>
      </dsp:txBody>
      <dsp:txXfrm>
        <a:off x="2102094" y="3314023"/>
        <a:ext cx="6951731" cy="911550"/>
      </dsp:txXfrm>
    </dsp:sp>
    <dsp:sp modelId="{3740B78B-CEE8-405A-9C7A-7E60922DD7E2}">
      <dsp:nvSpPr>
        <dsp:cNvPr id="0" name=""/>
        <dsp:cNvSpPr/>
      </dsp:nvSpPr>
      <dsp:spPr>
        <a:xfrm>
          <a:off x="3173982" y="4343227"/>
          <a:ext cx="7378276" cy="1058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Кадры для АПК (приказ Минсельхоза от 27 декабря 2024 г. N 781)</a:t>
          </a:r>
        </a:p>
      </dsp:txBody>
      <dsp:txXfrm>
        <a:off x="3204989" y="4374234"/>
        <a:ext cx="6202700" cy="996635"/>
      </dsp:txXfrm>
    </dsp:sp>
    <dsp:sp modelId="{0F4AF529-32CF-4544-BCA3-7C9F878CACFB}">
      <dsp:nvSpPr>
        <dsp:cNvPr id="0" name=""/>
        <dsp:cNvSpPr/>
      </dsp:nvSpPr>
      <dsp:spPr>
        <a:xfrm>
          <a:off x="7849414" y="684780"/>
          <a:ext cx="629375" cy="6293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7991023" y="684780"/>
        <a:ext cx="346157" cy="473605"/>
      </dsp:txXfrm>
    </dsp:sp>
    <dsp:sp modelId="{F717EB36-F0BC-48CC-AFB8-9F763D548FEF}">
      <dsp:nvSpPr>
        <dsp:cNvPr id="0" name=""/>
        <dsp:cNvSpPr/>
      </dsp:nvSpPr>
      <dsp:spPr>
        <a:xfrm>
          <a:off x="8465800" y="1787533"/>
          <a:ext cx="629375" cy="6293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8607409" y="1787533"/>
        <a:ext cx="346157" cy="473605"/>
      </dsp:txXfrm>
    </dsp:sp>
    <dsp:sp modelId="{D9AE1D4B-BF8E-4A90-93BF-39A9F0AE31F7}">
      <dsp:nvSpPr>
        <dsp:cNvPr id="0" name=""/>
        <dsp:cNvSpPr/>
      </dsp:nvSpPr>
      <dsp:spPr>
        <a:xfrm>
          <a:off x="9082186" y="2874148"/>
          <a:ext cx="629375" cy="6293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9223795" y="2874148"/>
        <a:ext cx="346157" cy="473605"/>
      </dsp:txXfrm>
    </dsp:sp>
    <dsp:sp modelId="{82E6BA01-D5C0-46BC-AAD7-8C21ED8F76F6}">
      <dsp:nvSpPr>
        <dsp:cNvPr id="0" name=""/>
        <dsp:cNvSpPr/>
      </dsp:nvSpPr>
      <dsp:spPr>
        <a:xfrm>
          <a:off x="9698572" y="3987660"/>
          <a:ext cx="629375" cy="6293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9840181" y="3987660"/>
        <a:ext cx="346157" cy="4736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30D7C-9877-43F6-99EF-71387F344A4A}">
      <dsp:nvSpPr>
        <dsp:cNvPr id="0" name=""/>
        <dsp:cNvSpPr/>
      </dsp:nvSpPr>
      <dsp:spPr>
        <a:xfrm>
          <a:off x="770554" y="0"/>
          <a:ext cx="8732951" cy="447108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DB5A5-3FCB-4707-8758-5A443AF27EC2}">
      <dsp:nvSpPr>
        <dsp:cNvPr id="0" name=""/>
        <dsp:cNvSpPr/>
      </dsp:nvSpPr>
      <dsp:spPr>
        <a:xfrm>
          <a:off x="348154" y="1341325"/>
          <a:ext cx="3082218" cy="17884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Национальный проект «Технологическое обеспечение продовольственной безопасности» </a:t>
          </a:r>
        </a:p>
      </dsp:txBody>
      <dsp:txXfrm>
        <a:off x="435458" y="1428629"/>
        <a:ext cx="2907610" cy="1613825"/>
      </dsp:txXfrm>
    </dsp:sp>
    <dsp:sp modelId="{10E9E8C5-B3BA-4742-8D04-E52A7FA62051}">
      <dsp:nvSpPr>
        <dsp:cNvPr id="0" name=""/>
        <dsp:cNvSpPr/>
      </dsp:nvSpPr>
      <dsp:spPr>
        <a:xfrm>
          <a:off x="3595921" y="1341325"/>
          <a:ext cx="3082218" cy="17884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Кадры для АПК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/>
        </a:p>
      </dsp:txBody>
      <dsp:txXfrm>
        <a:off x="3683225" y="1428629"/>
        <a:ext cx="2907610" cy="1613825"/>
      </dsp:txXfrm>
    </dsp:sp>
    <dsp:sp modelId="{878CFC53-AD67-4252-BA1A-80831520A14D}">
      <dsp:nvSpPr>
        <dsp:cNvPr id="0" name=""/>
        <dsp:cNvSpPr/>
      </dsp:nvSpPr>
      <dsp:spPr>
        <a:xfrm>
          <a:off x="6843687" y="1341325"/>
          <a:ext cx="3082218" cy="17884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Показатель укомплектованности кадрами</a:t>
          </a:r>
        </a:p>
      </dsp:txBody>
      <dsp:txXfrm>
        <a:off x="6930991" y="1428629"/>
        <a:ext cx="2907610" cy="1613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CD78E-A6AE-4F4B-B67D-5EABBD975AA3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DBE53-E4B4-404F-AC9D-823C510F7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48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25011-3B18-4C00-A772-08D132E9BA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526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1FD9C-60E5-1F91-7CE7-53EAEFA77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FA8A939-EA7A-B563-F652-532991F4F2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620CF7B-625D-110E-C4FC-FF9FD85603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71DC7E-0CB0-8488-45FD-55604E9A84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1DBE53-E4B4-404F-AC9D-823C510F79E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42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B803-BA0B-494D-B9EB-C9FDD4D43E7D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1E46-E5D8-430B-BDE2-23640E31A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450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B803-BA0B-494D-B9EB-C9FDD4D43E7D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1E46-E5D8-430B-BDE2-23640E31A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99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B803-BA0B-494D-B9EB-C9FDD4D43E7D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1E46-E5D8-430B-BDE2-23640E31A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45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B803-BA0B-494D-B9EB-C9FDD4D43E7D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1E46-E5D8-430B-BDE2-23640E31A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18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B803-BA0B-494D-B9EB-C9FDD4D43E7D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1E46-E5D8-430B-BDE2-23640E31A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04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B803-BA0B-494D-B9EB-C9FDD4D43E7D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1E46-E5D8-430B-BDE2-23640E31A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B803-BA0B-494D-B9EB-C9FDD4D43E7D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1E46-E5D8-430B-BDE2-23640E31A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151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B803-BA0B-494D-B9EB-C9FDD4D43E7D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1E46-E5D8-430B-BDE2-23640E31A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89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B803-BA0B-494D-B9EB-C9FDD4D43E7D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1E46-E5D8-430B-BDE2-23640E31A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13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B803-BA0B-494D-B9EB-C9FDD4D43E7D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1E46-E5D8-430B-BDE2-23640E31A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22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B803-BA0B-494D-B9EB-C9FDD4D43E7D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1E46-E5D8-430B-BDE2-23640E31A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52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7B803-BA0B-494D-B9EB-C9FDD4D43E7D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E1E46-E5D8-430B-BDE2-23640E31A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06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aksimova.TP@rea.r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24615" y="4532242"/>
            <a:ext cx="7950198" cy="1925648"/>
          </a:xfrm>
        </p:spPr>
        <p:txBody>
          <a:bodyPr>
            <a:normAutofit fontScale="55000" lnSpcReduction="20000"/>
          </a:bodyPr>
          <a:lstStyle/>
          <a:p>
            <a:pPr algn="l"/>
            <a:endParaRPr lang="ru-RU" sz="2800" b="1" dirty="0"/>
          </a:p>
          <a:p>
            <a:pPr algn="r"/>
            <a:r>
              <a:rPr lang="ru-RU" sz="2800" b="1" i="1" dirty="0">
                <a:solidFill>
                  <a:srgbClr val="002060"/>
                </a:solidFill>
              </a:rPr>
              <a:t>Зинчук Галина Михайловна,</a:t>
            </a:r>
          </a:p>
          <a:p>
            <a:pPr algn="r"/>
            <a:r>
              <a:rPr lang="ru-RU" sz="2800" b="1" i="1" dirty="0">
                <a:solidFill>
                  <a:srgbClr val="002060"/>
                </a:solidFill>
              </a:rPr>
              <a:t> д.э.н., доцент; профессор кафедры государственного и муниципального управления</a:t>
            </a:r>
          </a:p>
          <a:p>
            <a:pPr algn="r"/>
            <a:r>
              <a:rPr lang="ru-RU" sz="2800" b="1" i="1" dirty="0">
                <a:solidFill>
                  <a:srgbClr val="002060"/>
                </a:solidFill>
              </a:rPr>
              <a:t>РЭУ им. Г.В. Плеханова</a:t>
            </a:r>
          </a:p>
          <a:p>
            <a:pPr algn="r"/>
            <a:endParaRPr lang="ru-RU" sz="2800" b="1" i="1" dirty="0">
              <a:solidFill>
                <a:srgbClr val="002060"/>
              </a:solidFill>
            </a:endParaRPr>
          </a:p>
          <a:p>
            <a:pPr algn="r"/>
            <a:r>
              <a:rPr lang="ru-RU" sz="2800" b="1" i="1" dirty="0">
                <a:solidFill>
                  <a:srgbClr val="002060"/>
                </a:solidFill>
              </a:rPr>
              <a:t>Максимова Татьяна Павловна,</a:t>
            </a:r>
          </a:p>
          <a:p>
            <a:pPr algn="r"/>
            <a:r>
              <a:rPr lang="ru-RU" sz="2800" b="1" i="1" dirty="0">
                <a:solidFill>
                  <a:srgbClr val="002060"/>
                </a:solidFill>
              </a:rPr>
              <a:t>к.э.н., доцент; доцент кафедры Экономической теории</a:t>
            </a:r>
          </a:p>
          <a:p>
            <a:pPr algn="r"/>
            <a:r>
              <a:rPr lang="ru-RU" sz="2800" b="1" i="1" dirty="0">
                <a:solidFill>
                  <a:srgbClr val="002060"/>
                </a:solidFill>
              </a:rPr>
              <a:t>РЭУ им. Г.В.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Плеханова</a:t>
            </a:r>
          </a:p>
          <a:p>
            <a:pPr algn="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144" y="156145"/>
            <a:ext cx="113782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Московский академический экономический форум (МАЭФ-2025)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ВИАПИ им. А.А. Никонова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Пленарная конференция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«Социально-экономическое развитие российского села: вызовы и решения»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33113" y="6457890"/>
            <a:ext cx="2141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Calibri"/>
              </a:rPr>
              <a:t>05.06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.2025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4" y="156145"/>
            <a:ext cx="1107638" cy="110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F7166A1-D4D0-40D7-A77C-D52F7544B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660" y="2206484"/>
            <a:ext cx="11760679" cy="192564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ВОЗМОЖНЫЕ ЭФФЕКТЫ РАЗВИТИЯ РОССИЙСКОГО СЕЛА В КОНТЕКСТЕ ТРАНСФОРМАЦИИ МАЛЫХ И КРУПНЫХ ФОРМ ХОЗЯЙСТВОВАНИЯ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0C5273-B883-9377-0527-0199C7B4D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4186" y="0"/>
            <a:ext cx="1660627" cy="133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19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637A9-4188-CE7A-96FC-6257FE79A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365657-FC0D-65A1-D339-D8546780E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493" y="496731"/>
            <a:ext cx="974260" cy="974260"/>
          </a:xfrm>
          <a:prstGeom prst="rect">
            <a:avLst/>
          </a:prstGeom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EF960F49-2F55-F637-A6ED-8CFE8F9C1F73}"/>
              </a:ext>
            </a:extLst>
          </p:cNvPr>
          <p:cNvGraphicFramePr/>
          <p:nvPr/>
        </p:nvGraphicFramePr>
        <p:xfrm>
          <a:off x="414069" y="1245805"/>
          <a:ext cx="10719758" cy="5379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0E5C2E1-341D-9D5B-00D3-111A741C17BF}"/>
              </a:ext>
            </a:extLst>
          </p:cNvPr>
          <p:cNvSpPr txBox="1"/>
          <p:nvPr/>
        </p:nvSpPr>
        <p:spPr>
          <a:xfrm>
            <a:off x="534838" y="69011"/>
            <a:ext cx="88765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Национальный проект «Технологическое обеспечение продовольственной безопасности» (запуск с 2025 г.)</a:t>
            </a:r>
          </a:p>
        </p:txBody>
      </p:sp>
    </p:spTree>
    <p:extLst>
      <p:ext uri="{BB962C8B-B14F-4D97-AF65-F5344CB8AC3E}">
        <p14:creationId xmlns:p14="http://schemas.microsoft.com/office/powerpoint/2010/main" val="4149698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11024-C887-EBE0-6780-1FB7FA4F3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158C272-E2A4-2A35-3F0B-9A66DCAD59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536974"/>
              </p:ext>
            </p:extLst>
          </p:nvPr>
        </p:nvGraphicFramePr>
        <p:xfrm>
          <a:off x="423803" y="404102"/>
          <a:ext cx="10377998" cy="3688708"/>
        </p:xfrm>
        <a:graphic>
          <a:graphicData uri="http://schemas.openxmlformats.org/drawingml/2006/table">
            <a:tbl>
              <a:tblPr firstRow="1" firstCol="1" bandRow="1"/>
              <a:tblGrid>
                <a:gridCol w="1835949">
                  <a:extLst>
                    <a:ext uri="{9D8B030D-6E8A-4147-A177-3AD203B41FA5}">
                      <a16:colId xmlns:a16="http://schemas.microsoft.com/office/drawing/2014/main" val="3077832321"/>
                    </a:ext>
                  </a:extLst>
                </a:gridCol>
                <a:gridCol w="1462164">
                  <a:extLst>
                    <a:ext uri="{9D8B030D-6E8A-4147-A177-3AD203B41FA5}">
                      <a16:colId xmlns:a16="http://schemas.microsoft.com/office/drawing/2014/main" val="933780126"/>
                    </a:ext>
                  </a:extLst>
                </a:gridCol>
                <a:gridCol w="1452124">
                  <a:extLst>
                    <a:ext uri="{9D8B030D-6E8A-4147-A177-3AD203B41FA5}">
                      <a16:colId xmlns:a16="http://schemas.microsoft.com/office/drawing/2014/main" val="1530789377"/>
                    </a:ext>
                  </a:extLst>
                </a:gridCol>
                <a:gridCol w="1452124">
                  <a:extLst>
                    <a:ext uri="{9D8B030D-6E8A-4147-A177-3AD203B41FA5}">
                      <a16:colId xmlns:a16="http://schemas.microsoft.com/office/drawing/2014/main" val="2182364942"/>
                    </a:ext>
                  </a:extLst>
                </a:gridCol>
                <a:gridCol w="1391879">
                  <a:extLst>
                    <a:ext uri="{9D8B030D-6E8A-4147-A177-3AD203B41FA5}">
                      <a16:colId xmlns:a16="http://schemas.microsoft.com/office/drawing/2014/main" val="4292108269"/>
                    </a:ext>
                  </a:extLst>
                </a:gridCol>
                <a:gridCol w="1391879">
                  <a:extLst>
                    <a:ext uri="{9D8B030D-6E8A-4147-A177-3AD203B41FA5}">
                      <a16:colId xmlns:a16="http://schemas.microsoft.com/office/drawing/2014/main" val="359792408"/>
                    </a:ext>
                  </a:extLst>
                </a:gridCol>
                <a:gridCol w="1391879">
                  <a:extLst>
                    <a:ext uri="{9D8B030D-6E8A-4147-A177-3AD203B41FA5}">
                      <a16:colId xmlns:a16="http://schemas.microsoft.com/office/drawing/2014/main" val="614143384"/>
                    </a:ext>
                  </a:extLst>
                </a:gridCol>
              </a:tblGrid>
              <a:tr h="541619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Категория хозяйств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рентабельности 2022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рентабельности 2023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960299"/>
                  </a:ext>
                </a:extLst>
              </a:tr>
              <a:tr h="11456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Больше 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Менее 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Менее 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Больше 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1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Менее 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1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Менее 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260240"/>
                  </a:ext>
                </a:extLst>
              </a:tr>
              <a:tr h="5416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СХО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1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1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500363"/>
                  </a:ext>
                </a:extLst>
              </a:tr>
              <a:tr h="6868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КФХ и ИП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1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1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56148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E23AD39-9377-986C-8F6D-A093E0E0D401}"/>
              </a:ext>
            </a:extLst>
          </p:cNvPr>
          <p:cNvSpPr txBox="1"/>
          <p:nvPr/>
        </p:nvSpPr>
        <p:spPr>
          <a:xfrm>
            <a:off x="239739" y="4706881"/>
            <a:ext cx="11890075" cy="1747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Динамика уровня рентабельности разных категорий хозяйств</a:t>
            </a:r>
          </a:p>
          <a:p>
            <a:pPr marL="0" marR="0" lvl="0" indent="450215" algn="just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Источник: Национальный доклад о ходе и результатах реализации в 2023 году Государственной программы развития сельского хозяйства и регулирования рынков сельскохозяйственной продукции, сырья и продовольствия. - 2023 г. – 159 с.; с.16-17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D355CB-6388-DBF1-102C-88A0DB7B1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752" y="232583"/>
            <a:ext cx="975445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03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13E6F-D3D8-0C67-3E5F-D7F689F87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DA33EE-2463-BB9B-6E9F-57818D302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493" y="496731"/>
            <a:ext cx="974260" cy="974260"/>
          </a:xfrm>
          <a:prstGeom prst="rect">
            <a:avLst/>
          </a:prstGeom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70656CA4-A41F-A300-3996-A585DC2D98E7}"/>
              </a:ext>
            </a:extLst>
          </p:cNvPr>
          <p:cNvGraphicFramePr/>
          <p:nvPr/>
        </p:nvGraphicFramePr>
        <p:xfrm>
          <a:off x="414069" y="1245805"/>
          <a:ext cx="10719758" cy="5379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80D125E-8E6F-9DFE-DDD0-E661BB31AA28}"/>
              </a:ext>
            </a:extLst>
          </p:cNvPr>
          <p:cNvSpPr txBox="1"/>
          <p:nvPr/>
        </p:nvSpPr>
        <p:spPr>
          <a:xfrm>
            <a:off x="534838" y="69011"/>
            <a:ext cx="88765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Национальный проект «Технологическое обеспечение продовольственной безопасности» ( 5 инициатив)</a:t>
            </a:r>
          </a:p>
        </p:txBody>
      </p:sp>
    </p:spTree>
    <p:extLst>
      <p:ext uri="{BB962C8B-B14F-4D97-AF65-F5344CB8AC3E}">
        <p14:creationId xmlns:p14="http://schemas.microsoft.com/office/powerpoint/2010/main" val="2350188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5D181-7D36-9B30-04F6-57836FA25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BDC5C8F-E840-146F-B808-D83CEBF5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2279"/>
            <a:ext cx="8494643" cy="59538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7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6BC089-F43A-FFBE-A50C-798648EEE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493" y="496731"/>
            <a:ext cx="974260" cy="974260"/>
          </a:xfrm>
          <a:prstGeom prst="rect">
            <a:avLst/>
          </a:prstGeom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C557E848-629B-93BB-5BEE-59257F059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6974378"/>
              </p:ext>
            </p:extLst>
          </p:nvPr>
        </p:nvGraphicFramePr>
        <p:xfrm>
          <a:off x="304800" y="0"/>
          <a:ext cx="10274060" cy="4471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02CA3E-85AD-5989-4F9C-E4F4A2D6FD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1556" y="3784518"/>
            <a:ext cx="3468789" cy="12042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A781BE-DFA0-6051-FAE8-4F7668203330}"/>
              </a:ext>
            </a:extLst>
          </p:cNvPr>
          <p:cNvSpPr txBox="1"/>
          <p:nvPr/>
        </p:nvSpPr>
        <p:spPr>
          <a:xfrm>
            <a:off x="1325125" y="5407180"/>
            <a:ext cx="97511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Приказ Минсельхоза России от 27.12.2024 N 781 "Об утверждении методик расчета показателей федерального проекта "Кадры в АПК" национального проекта по обеспечению технологического лидерства "Технологическое обеспечение продовольственной безопасности"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55A67B-F788-2DCD-5F6B-13C431E63A57}"/>
              </a:ext>
            </a:extLst>
          </p:cNvPr>
          <p:cNvSpPr txBox="1"/>
          <p:nvPr/>
        </p:nvSpPr>
        <p:spPr>
          <a:xfrm>
            <a:off x="1080825" y="265880"/>
            <a:ext cx="8494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Гипотеза о возможных ловушках для МФХ </a:t>
            </a:r>
          </a:p>
        </p:txBody>
      </p:sp>
    </p:spTree>
    <p:extLst>
      <p:ext uri="{BB962C8B-B14F-4D97-AF65-F5344CB8AC3E}">
        <p14:creationId xmlns:p14="http://schemas.microsoft.com/office/powerpoint/2010/main" val="3384568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A5FC8C1-53C9-4E6B-18D9-CE9D66A5E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8038" y="692002"/>
            <a:ext cx="3784673" cy="12010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1CA704-4EA5-C0C2-BE4C-6120BDC2359C}"/>
              </a:ext>
            </a:extLst>
          </p:cNvPr>
          <p:cNvSpPr txBox="1"/>
          <p:nvPr/>
        </p:nvSpPr>
        <p:spPr>
          <a:xfrm>
            <a:off x="483079" y="2303253"/>
            <a:ext cx="99893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Y</a:t>
            </a:r>
            <a:r>
              <a:rPr lang="ru-RU" sz="2400" b="1" dirty="0">
                <a:solidFill>
                  <a:srgbClr val="0070C0"/>
                </a:solidFill>
              </a:rPr>
              <a:t> – показатель укомплектованности кадрами</a:t>
            </a:r>
          </a:p>
          <a:p>
            <a:r>
              <a:rPr lang="en-US" sz="2400" b="1" dirty="0" err="1">
                <a:solidFill>
                  <a:srgbClr val="0070C0"/>
                </a:solidFill>
              </a:rPr>
              <a:t>Vci</a:t>
            </a:r>
            <a:r>
              <a:rPr lang="ru-RU" dirty="0"/>
              <a:t> - фактическая штатная численность работников, замещающих </a:t>
            </a:r>
            <a:r>
              <a:rPr lang="ru-RU" b="1" dirty="0">
                <a:solidFill>
                  <a:srgbClr val="FF0000"/>
                </a:solidFill>
              </a:rPr>
              <a:t>должности руководителей и специалистов в организациях </a:t>
            </a:r>
            <a:r>
              <a:rPr lang="ru-RU" dirty="0"/>
              <a:t>агропромышленного комплекса, в i-м субъекте Российской Федерации по состоянию на конец отчетного года (единиц</a:t>
            </a:r>
            <a:endParaRPr lang="en-US" dirty="0"/>
          </a:p>
          <a:p>
            <a:r>
              <a:rPr lang="en-US" sz="2400" b="1" dirty="0" err="1">
                <a:solidFill>
                  <a:srgbClr val="0070C0"/>
                </a:solidFill>
              </a:rPr>
              <a:t>Vpi</a:t>
            </a:r>
            <a:r>
              <a:rPr lang="ru-RU" dirty="0"/>
              <a:t> -фактическая штатная численность рабочих кадров </a:t>
            </a:r>
            <a:r>
              <a:rPr lang="ru-RU" b="1" dirty="0">
                <a:solidFill>
                  <a:srgbClr val="FF0000"/>
                </a:solidFill>
              </a:rPr>
              <a:t>организаций</a:t>
            </a:r>
            <a:r>
              <a:rPr lang="ru-RU" dirty="0"/>
              <a:t> агропромышленного комплекса в i-м субъекте Российской Федерации по состоянию на конец отчетного года (единиц</a:t>
            </a:r>
            <a:endParaRPr lang="en-US" dirty="0"/>
          </a:p>
          <a:p>
            <a:r>
              <a:rPr lang="en-US" sz="2400" b="1" dirty="0">
                <a:solidFill>
                  <a:srgbClr val="0070C0"/>
                </a:solidFill>
              </a:rPr>
              <a:t>V</a:t>
            </a:r>
            <a:r>
              <a:rPr lang="ru-RU" sz="2400" b="1" dirty="0">
                <a:solidFill>
                  <a:srgbClr val="0070C0"/>
                </a:solidFill>
              </a:rPr>
              <a:t>п</a:t>
            </a:r>
            <a:r>
              <a:rPr lang="en-US" sz="2400" b="1" dirty="0">
                <a:solidFill>
                  <a:srgbClr val="0070C0"/>
                </a:solidFill>
              </a:rPr>
              <a:t>ci</a:t>
            </a:r>
            <a:r>
              <a:rPr lang="ru-RU" dirty="0"/>
              <a:t>- плановая штатная численность работников, замещающих </a:t>
            </a:r>
            <a:r>
              <a:rPr lang="ru-RU" b="1" dirty="0">
                <a:solidFill>
                  <a:srgbClr val="FF0000"/>
                </a:solidFill>
              </a:rPr>
              <a:t>должности руководителей и специалистов в организациях</a:t>
            </a:r>
            <a:r>
              <a:rPr lang="ru-RU" dirty="0"/>
              <a:t> агропромышленного комплекса, в i-м субъекте Российской Федерации по состоянию на конец отчетного года (единиц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V</a:t>
            </a:r>
            <a:r>
              <a:rPr lang="ru-RU" sz="2400" b="1" dirty="0" err="1">
                <a:solidFill>
                  <a:srgbClr val="0070C0"/>
                </a:solidFill>
              </a:rPr>
              <a:t>пр</a:t>
            </a:r>
            <a:r>
              <a:rPr lang="en-US" sz="2400" b="1" dirty="0" err="1">
                <a:solidFill>
                  <a:srgbClr val="0070C0"/>
                </a:solidFill>
              </a:rPr>
              <a:t>i</a:t>
            </a:r>
            <a:r>
              <a:rPr lang="ru-RU" dirty="0"/>
              <a:t>-плановая штатная численность рабочих кадров </a:t>
            </a:r>
            <a:r>
              <a:rPr lang="ru-RU" b="1" dirty="0">
                <a:solidFill>
                  <a:srgbClr val="FF0000"/>
                </a:solidFill>
              </a:rPr>
              <a:t>организаций</a:t>
            </a:r>
            <a:r>
              <a:rPr lang="ru-RU" dirty="0"/>
              <a:t> агропромышленного комплекса в i-м субъекте Российской Федерации по состоянию на конец отчетного года (единиц</a:t>
            </a:r>
          </a:p>
          <a:p>
            <a:endParaRPr lang="ru-RU" dirty="0"/>
          </a:p>
          <a:p>
            <a:r>
              <a:rPr lang="ru-RU" sz="2400" b="1" dirty="0"/>
              <a:t>Вопрос для дискуссий : каким образом это применимо для МФХ?</a:t>
            </a:r>
          </a:p>
        </p:txBody>
      </p:sp>
    </p:spTree>
    <p:extLst>
      <p:ext uri="{BB962C8B-B14F-4D97-AF65-F5344CB8AC3E}">
        <p14:creationId xmlns:p14="http://schemas.microsoft.com/office/powerpoint/2010/main" val="2737961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792B9-A9BC-5711-9EB2-933D31516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2AC9C-7FE7-8202-F805-B73F5F29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64" y="274638"/>
            <a:ext cx="11038936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Тезисы по выводам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DEDBCE2-84D8-0C94-BDD5-34A133773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61995"/>
            <a:ext cx="10972800" cy="49213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Во-первых, </a:t>
            </a:r>
            <a:r>
              <a:rPr lang="ru-RU" sz="2400" i="1" u="sng" dirty="0">
                <a:solidFill>
                  <a:srgbClr val="002060"/>
                </a:solidFill>
              </a:rPr>
              <a:t>системный подход к сохранению баланса малых ФХ и крупных ФХ в целях сохранения села и его поступательного развития (</a:t>
            </a:r>
            <a:r>
              <a:rPr lang="ru-RU" sz="2400" dirty="0" err="1">
                <a:solidFill>
                  <a:srgbClr val="002060"/>
                </a:solidFill>
              </a:rPr>
              <a:t>тк</a:t>
            </a:r>
            <a:r>
              <a:rPr lang="ru-RU" sz="2400" dirty="0">
                <a:solidFill>
                  <a:srgbClr val="002060"/>
                </a:solidFill>
              </a:rPr>
              <a:t>  в настоящее время ориентиры в рамках новых национальных целей, нов редакция Доктрины продовольственной безопасности (2025 г) и федеральные инициативы в рамках Нацпроекта «Технологическое обеспечение продовольственной безопасности» могут способствовать дальнейшим процессам укрупнения, что обосновывает актуальность для вопросов  госрегулирования и стратегического планирования)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Во-вторых</a:t>
            </a:r>
            <a:r>
              <a:rPr lang="ru-RU" sz="2400" dirty="0">
                <a:solidFill>
                  <a:srgbClr val="002060"/>
                </a:solidFill>
              </a:rPr>
              <a:t>, факторы устойчивости для МФХ: диверсификация деятельности на селе (основная производственная деятельность и агротуризм, народные промыслы); технологическая поддержка и персонификация цифровой отчетности для МФХ (</a:t>
            </a:r>
            <a:r>
              <a:rPr lang="ru-RU" sz="2400" dirty="0" err="1">
                <a:solidFill>
                  <a:srgbClr val="002060"/>
                </a:solidFill>
              </a:rPr>
              <a:t>тк</a:t>
            </a:r>
            <a:r>
              <a:rPr lang="ru-RU" sz="2400" dirty="0">
                <a:solidFill>
                  <a:srgbClr val="002060"/>
                </a:solidFill>
              </a:rPr>
              <a:t> основными заказчиками со стороны хозяйствующих субъектов по  </a:t>
            </a:r>
            <a:r>
              <a:rPr lang="en-US" sz="2400" dirty="0">
                <a:solidFill>
                  <a:srgbClr val="002060"/>
                </a:solidFill>
              </a:rPr>
              <a:t>IT-</a:t>
            </a:r>
            <a:r>
              <a:rPr lang="ru-RU" sz="2400" dirty="0">
                <a:solidFill>
                  <a:srgbClr val="002060"/>
                </a:solidFill>
              </a:rPr>
              <a:t> решениям без </a:t>
            </a:r>
            <a:r>
              <a:rPr lang="ru-RU" sz="2400" dirty="0" err="1">
                <a:solidFill>
                  <a:srgbClr val="002060"/>
                </a:solidFill>
              </a:rPr>
              <a:t>госпредложения</a:t>
            </a:r>
            <a:r>
              <a:rPr lang="ru-RU" sz="2400" dirty="0">
                <a:solidFill>
                  <a:srgbClr val="002060"/>
                </a:solidFill>
              </a:rPr>
              <a:t> останутся крупные хозяйствующие субъекты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В-третьих</a:t>
            </a:r>
            <a:r>
              <a:rPr lang="ru-RU" sz="2400" dirty="0">
                <a:solidFill>
                  <a:srgbClr val="002060"/>
                </a:solidFill>
              </a:rPr>
              <a:t>, формирование устойчивого неформального института доверия и авторитета к сельскому труду и сельскому укладу хозяйствования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0D1E9A-B428-8082-E6B0-26A8FEB1E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817" y="437880"/>
            <a:ext cx="975445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73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CCDF455-7EEF-47F2-9C79-621ED9867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2279"/>
            <a:ext cx="8494643" cy="59538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7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77F9D5-31E1-433C-8D5F-73C813C4E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493" y="496731"/>
            <a:ext cx="974260" cy="9742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3AEDE9-A90E-49B0-8D21-71BA2894F561}"/>
              </a:ext>
            </a:extLst>
          </p:cNvPr>
          <p:cNvSpPr txBox="1"/>
          <p:nvPr/>
        </p:nvSpPr>
        <p:spPr>
          <a:xfrm>
            <a:off x="1009437" y="496731"/>
            <a:ext cx="856603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Спасибо за внимание!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rgbClr val="002060"/>
                </a:solidFill>
                <a:latin typeface="Calibri"/>
              </a:rPr>
              <a:t>Вопросы 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Комментарии?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85488-834F-DBE5-FCFD-64D556C30538}"/>
              </a:ext>
            </a:extLst>
          </p:cNvPr>
          <p:cNvSpPr txBox="1"/>
          <p:nvPr/>
        </p:nvSpPr>
        <p:spPr>
          <a:xfrm>
            <a:off x="3001992" y="3195459"/>
            <a:ext cx="8660922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Зинчук Галина Михайловна,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д.э.н., доцент; профессор кафедры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государственного и муниципального управления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РЭУ им. Г.В. Плеханова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Максимова Татьяна Павловна,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к.э.н., доцент; доцент кафедры Экономической теории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РЭУ им. Г.В.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Плеханова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e-mail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Maksimova.TP@rea.ru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авторский профиль в РИНЦ: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https://elibrary.ru/authors.asp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796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DF9FF41-9C5E-DBE2-36DA-A545997FC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720" y="1293961"/>
            <a:ext cx="11389743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Актуальность вопросов развития села  и сельских территорий:</a:t>
            </a: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не только экономические , социальные, но вопросы национальной безопасности ( вопросы пространственного развития) (доля сельского населения около 25% - паспорт  федеральной программы «Комплексное развитие сельских территорий» –28.12. 2024 г)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взаимосвязь со спецификой концентрации земель сельхозназначения и траекторией развития малых и крупных ФХ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эффекты трансформации массовой психологии (включая «гаджет»-поколение) по отношению к сельскому укладу жизни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962B4E-DB1D-ABF7-3462-81AD2B0C6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4510" y="373672"/>
            <a:ext cx="920289" cy="92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5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BB6CF-2135-187B-61C1-48A43D765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7E301E-E415-B8C6-9C70-911BD4305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493" y="496731"/>
            <a:ext cx="974260" cy="974260"/>
          </a:xfrm>
          <a:prstGeom prst="rect">
            <a:avLst/>
          </a:prstGeom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F06FBB56-7AAA-FF31-2561-B3900C9E95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7498442"/>
              </p:ext>
            </p:extLst>
          </p:nvPr>
        </p:nvGraphicFramePr>
        <p:xfrm>
          <a:off x="414069" y="1245805"/>
          <a:ext cx="10719758" cy="5379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A180723-48F6-524D-0AF0-4652ABA33090}"/>
              </a:ext>
            </a:extLst>
          </p:cNvPr>
          <p:cNvSpPr txBox="1"/>
          <p:nvPr/>
        </p:nvSpPr>
        <p:spPr>
          <a:xfrm>
            <a:off x="146649" y="232913"/>
            <a:ext cx="102048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Система взаимосвязей и </a:t>
            </a:r>
            <a:r>
              <a:rPr lang="ru-RU" sz="2800" b="1" dirty="0">
                <a:solidFill>
                  <a:srgbClr val="0070C0"/>
                </a:solidFill>
                <a:latin typeface="Calibri"/>
              </a:rPr>
              <a:t>детерминации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процессов трансформации ФХ  со сценариями развития села</a:t>
            </a:r>
          </a:p>
        </p:txBody>
      </p:sp>
    </p:spTree>
    <p:extLst>
      <p:ext uri="{BB962C8B-B14F-4D97-AF65-F5344CB8AC3E}">
        <p14:creationId xmlns:p14="http://schemas.microsoft.com/office/powerpoint/2010/main" val="961687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4B292-1420-7126-5643-1414A38BC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160FBB-410C-DB04-19C8-D5030CCCAE93}"/>
              </a:ext>
            </a:extLst>
          </p:cNvPr>
          <p:cNvSpPr txBox="1"/>
          <p:nvPr/>
        </p:nvSpPr>
        <p:spPr>
          <a:xfrm>
            <a:off x="189782" y="337127"/>
            <a:ext cx="10265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Темпы выпуска продукции сельского хозяйства,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млрд в действ. ценах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379043-865B-5CB0-4F4F-9FD37C0EC4B1}"/>
              </a:ext>
            </a:extLst>
          </p:cNvPr>
          <p:cNvSpPr txBox="1"/>
          <p:nvPr/>
        </p:nvSpPr>
        <p:spPr>
          <a:xfrm>
            <a:off x="1673525" y="6374921"/>
            <a:ext cx="825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Источник: составлено авторами на основе данных Росстата РФ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FE0DA7-827A-0713-464D-C9D3CEDC3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5563" y="339436"/>
            <a:ext cx="975445" cy="97544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4FFF56-69A9-F29C-BF7A-440EFBCC7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97" y="1827196"/>
            <a:ext cx="9051422" cy="420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4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F669472-499E-8AEB-F266-A26B2B527F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534650"/>
              </p:ext>
            </p:extLst>
          </p:nvPr>
        </p:nvGraphicFramePr>
        <p:xfrm>
          <a:off x="845389" y="1585102"/>
          <a:ext cx="9903120" cy="3687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3534">
                  <a:extLst>
                    <a:ext uri="{9D8B030D-6E8A-4147-A177-3AD203B41FA5}">
                      <a16:colId xmlns:a16="http://schemas.microsoft.com/office/drawing/2014/main" val="3955200480"/>
                    </a:ext>
                  </a:extLst>
                </a:gridCol>
                <a:gridCol w="3364793">
                  <a:extLst>
                    <a:ext uri="{9D8B030D-6E8A-4147-A177-3AD203B41FA5}">
                      <a16:colId xmlns:a16="http://schemas.microsoft.com/office/drawing/2014/main" val="2683737260"/>
                    </a:ext>
                  </a:extLst>
                </a:gridCol>
                <a:gridCol w="3364793">
                  <a:extLst>
                    <a:ext uri="{9D8B030D-6E8A-4147-A177-3AD203B41FA5}">
                      <a16:colId xmlns:a16="http://schemas.microsoft.com/office/drawing/2014/main" val="94234582"/>
                    </a:ext>
                  </a:extLst>
                </a:gridCol>
              </a:tblGrid>
              <a:tr h="511544">
                <a:tc>
                  <a:txBody>
                    <a:bodyPr/>
                    <a:lstStyle/>
                    <a:p>
                      <a:r>
                        <a:rPr lang="ru-RU" b="1" dirty="0"/>
                        <a:t>КРИТЕРИИ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МФХ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КФХ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648431"/>
                  </a:ext>
                </a:extLst>
              </a:tr>
              <a:tr h="882937">
                <a:tc>
                  <a:txBody>
                    <a:bodyPr/>
                    <a:lstStyle/>
                    <a:p>
                      <a:r>
                        <a:rPr lang="ru-RU" b="1" dirty="0"/>
                        <a:t>Институциональные «ловушки»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+\-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938670"/>
                  </a:ext>
                </a:extLst>
              </a:tr>
              <a:tr h="511544">
                <a:tc>
                  <a:txBody>
                    <a:bodyPr/>
                    <a:lstStyle/>
                    <a:p>
                      <a:r>
                        <a:rPr lang="ru-RU" b="1" dirty="0"/>
                        <a:t>Институциональные условия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+\-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++\-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67377"/>
                  </a:ext>
                </a:extLst>
              </a:tr>
              <a:tr h="511544">
                <a:tc>
                  <a:txBody>
                    <a:bodyPr/>
                    <a:lstStyle/>
                    <a:p>
                      <a:r>
                        <a:rPr lang="ru-RU" b="1" dirty="0"/>
                        <a:t>Экзогенные факторы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569021"/>
                  </a:ext>
                </a:extLst>
              </a:tr>
              <a:tr h="758682">
                <a:tc>
                  <a:txBody>
                    <a:bodyPr/>
                    <a:lstStyle/>
                    <a:p>
                      <a:r>
                        <a:rPr lang="ru-RU" b="1" dirty="0"/>
                        <a:t>Наличие технологического потенциала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664453"/>
                  </a:ext>
                </a:extLst>
              </a:tr>
              <a:tr h="511544">
                <a:tc>
                  <a:txBody>
                    <a:bodyPr/>
                    <a:lstStyle/>
                    <a:p>
                      <a:r>
                        <a:rPr lang="ru-RU" b="1" dirty="0"/>
                        <a:t>Кадры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++\-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4378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99DCC9A-F1F4-7307-ED46-9A26D9F4A001}"/>
              </a:ext>
            </a:extLst>
          </p:cNvPr>
          <p:cNvSpPr txBox="1"/>
          <p:nvPr/>
        </p:nvSpPr>
        <p:spPr>
          <a:xfrm>
            <a:off x="1130060" y="570145"/>
            <a:ext cx="86522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ГРУППЫ ДЕТЕРМИНАНТ УСТОЙЧИВОСТИ РАЗНЫХ ФХ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890413-808E-F522-83A2-ECA47503B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7219" y="345057"/>
            <a:ext cx="778132" cy="77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24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266AE1-254C-599D-D2B8-FFD5D9097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38" y="326395"/>
            <a:ext cx="10266554" cy="10120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9190F8-7346-139B-38DF-4476FAB6C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169" y="244114"/>
            <a:ext cx="975445" cy="9754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486D2C-C2D7-46A9-0F8E-18BA2DDA2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303" y="6256846"/>
            <a:ext cx="8309568" cy="4999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FC5944-0172-32EE-BD11-380365201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836" y="1502639"/>
            <a:ext cx="10961558" cy="45236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FEE045D-5AE4-2FD0-87AB-E6F29D6E30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4201" y="3506226"/>
            <a:ext cx="676715" cy="15363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39B78AC-7383-6DFB-A1D6-B7D5A19E07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7630" y="4103770"/>
            <a:ext cx="579170" cy="104860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A85EC8D-D863-B7FD-DEBF-0CE811A46B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0526" y="4576479"/>
            <a:ext cx="377985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86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68D05-47E1-2ECD-2F5D-C0C17E7E5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BED4235-6854-FC09-AD95-87B2CC8F7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2279"/>
            <a:ext cx="8494643" cy="59538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7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2FFB3C-C08D-988C-8AB7-8A189DFDB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493" y="496731"/>
            <a:ext cx="974260" cy="97426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0D9CFA2A-D426-7EA1-D5A7-8EBDE9A28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079" y="1532404"/>
            <a:ext cx="11006487" cy="48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A356F0-894D-69CF-FA30-563DC6D8898C}"/>
              </a:ext>
            </a:extLst>
          </p:cNvPr>
          <p:cNvSpPr txBox="1"/>
          <p:nvPr/>
        </p:nvSpPr>
        <p:spPr>
          <a:xfrm>
            <a:off x="250984" y="5835602"/>
            <a:ext cx="11636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Темпы изменения объемов выпуска продукции растениеводства по основным типам ФХ, в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млдр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руб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A7E008-B858-3814-607D-7E404FB56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851" y="1167188"/>
            <a:ext cx="8608298" cy="45236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FD8979-5ED0-ABFC-CAAF-FA44672FB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896" y="2623010"/>
            <a:ext cx="579170" cy="221304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71B0C5-CE61-7A6D-16FC-AB2A1047C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1737" y="3622841"/>
            <a:ext cx="579170" cy="12132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ACA8570-B7C8-B14F-0FB9-1CF3C0AA5D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328" y="6303590"/>
            <a:ext cx="830956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64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E7052-E5DB-1ED3-9E5F-1B1287D0D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402528D-E0DD-BA83-8BEF-3C2E550AF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2279"/>
            <a:ext cx="8494643" cy="59538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7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D9E09C-F60B-A2B2-772B-3907BFE8A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548" y="358485"/>
            <a:ext cx="974260" cy="97426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26D5B0C3-E835-0CBE-9354-2092338BF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079" y="1532404"/>
            <a:ext cx="11006487" cy="48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E36A35-9C38-D8B8-807A-5EB597F5BE85}"/>
              </a:ext>
            </a:extLst>
          </p:cNvPr>
          <p:cNvSpPr txBox="1"/>
          <p:nvPr/>
        </p:nvSpPr>
        <p:spPr>
          <a:xfrm>
            <a:off x="304800" y="5835602"/>
            <a:ext cx="11435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Темпы изменения объемов выпуска продукции животноводства по основным типам ФХ, в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млдр.руб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FAEDE3-8084-090E-4E5E-3D232D6F5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321" y="1222056"/>
            <a:ext cx="9559357" cy="44138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BB7F78-67B1-31D4-A9D9-6A3AA7E05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923" y="3537489"/>
            <a:ext cx="573074" cy="12985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783E2F-0CC5-B819-7971-B978D98B9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188" y="3952053"/>
            <a:ext cx="573074" cy="8839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CBD02D9-CEDF-4D54-894D-3DD43A7E2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397" y="6325826"/>
            <a:ext cx="830956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19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E257640-659F-0DCD-9D94-9D8745CCC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5057"/>
            <a:ext cx="11887200" cy="65129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4000" b="1" dirty="0">
                <a:solidFill>
                  <a:srgbClr val="FF0000"/>
                </a:solidFill>
              </a:rPr>
              <a:t>Какие сигналы поступают от государственных институтов? </a:t>
            </a:r>
          </a:p>
          <a:p>
            <a:pPr marL="0" indent="0">
              <a:buNone/>
            </a:pPr>
            <a:endParaRPr lang="ru-RU" sz="29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Указ «О национальных целях развития Российской Федерации на период до 2030 года и на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В части достижения количественных показателей  агропромышленной сферы экономики </a:t>
            </a:r>
            <a:r>
              <a:rPr lang="ru-RU" b="1" dirty="0">
                <a:solidFill>
                  <a:srgbClr val="002060"/>
                </a:solidFill>
              </a:rPr>
              <a:t>РФ по задаче №5 «устойчивая и динамичная экономика» </a:t>
            </a:r>
            <a:r>
              <a:rPr lang="ru-RU" dirty="0">
                <a:solidFill>
                  <a:srgbClr val="002060"/>
                </a:solidFill>
              </a:rPr>
              <a:t>необходимо: </a:t>
            </a: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во-первых</a:t>
            </a:r>
            <a:r>
              <a:rPr lang="ru-RU" i="1" dirty="0">
                <a:solidFill>
                  <a:srgbClr val="002060"/>
                </a:solidFill>
              </a:rPr>
              <a:t>, увеличить в ближайшие 5 лет объемы производства продукции российского АПК на четверть (или 25%) по сравнению с </a:t>
            </a:r>
            <a:r>
              <a:rPr lang="ru-RU" i="1" dirty="0" err="1">
                <a:solidFill>
                  <a:srgbClr val="002060"/>
                </a:solidFill>
              </a:rPr>
              <a:t>досанкционным</a:t>
            </a:r>
            <a:r>
              <a:rPr lang="ru-RU" i="1" dirty="0">
                <a:solidFill>
                  <a:srgbClr val="002060"/>
                </a:solidFill>
              </a:rPr>
              <a:t>  периодом (2021 годом);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во-вторых</a:t>
            </a:r>
            <a:r>
              <a:rPr lang="ru-RU" i="1" dirty="0">
                <a:solidFill>
                  <a:srgbClr val="002060"/>
                </a:solidFill>
              </a:rPr>
              <a:t>, увеличить в 1,5 раза объемы экспорта сельскохозяйственной продукции.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Указ Президента Российской Федерации от 10.03.2025 № 141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"О внесении изменений в Доктрину продовольственной безопасности Российской Федерации, утвержденную Указом Президента Российской Федерации от 21 января 2020 г. № 20 </a:t>
            </a:r>
            <a:r>
              <a:rPr lang="ru-RU" i="1" dirty="0">
                <a:solidFill>
                  <a:srgbClr val="002060"/>
                </a:solidFill>
              </a:rPr>
              <a:t>(акцент на поддержание глобальной продовольственной безопасности; гуманитарную поддержку)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Национальный проект «Технологическое обеспечение продовольственной безопасности» (запуск с 2025 г)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Кадры для АПК (приказ Минсельхоза от 27 декабря 2024 г. N 781)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EAD2AA-19AE-FC94-F7D4-69483EE62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8413" y="107500"/>
            <a:ext cx="975445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0669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1057</Words>
  <Application>Microsoft Office PowerPoint</Application>
  <PresentationFormat>Широкоэкранный</PresentationFormat>
  <Paragraphs>138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1_Тема Office</vt:lpstr>
      <vt:lpstr>ВОЗМОЖНЫЕ ЭФФЕКТЫ РАЗВИТИЯ РОССИЙСКОГО СЕЛА В КОНТЕКСТЕ ТРАНСФОРМАЦИИ МАЛЫХ И КРУПНЫХ ФОРМ ХОЗЯЙСТВОВАНИЯ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Тезисы по выводам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 Максимова</cp:lastModifiedBy>
  <cp:revision>141</cp:revision>
  <dcterms:created xsi:type="dcterms:W3CDTF">2018-04-17T12:01:40Z</dcterms:created>
  <dcterms:modified xsi:type="dcterms:W3CDTF">2025-06-05T04:05:40Z</dcterms:modified>
</cp:coreProperties>
</file>